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1428" r:id="rId2"/>
    <p:sldId id="1429" r:id="rId3"/>
    <p:sldId id="1418" r:id="rId4"/>
    <p:sldId id="1404" r:id="rId5"/>
    <p:sldId id="1421" r:id="rId6"/>
    <p:sldId id="1423" r:id="rId7"/>
    <p:sldId id="1424" r:id="rId8"/>
    <p:sldId id="1430" r:id="rId9"/>
    <p:sldId id="1436" r:id="rId10"/>
    <p:sldId id="1432" r:id="rId11"/>
    <p:sldId id="1433" r:id="rId12"/>
    <p:sldId id="1435" r:id="rId13"/>
  </p:sldIdLst>
  <p:sldSz cx="9144000" cy="6858000" type="letter"/>
  <p:notesSz cx="9928225" cy="67976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CC00"/>
    <a:srgbClr val="C1DDCC"/>
    <a:srgbClr val="DAC4DA"/>
    <a:srgbClr val="D5C5D9"/>
    <a:srgbClr val="C8D6D0"/>
    <a:srgbClr val="0033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85" autoAdjust="0"/>
    <p:restoredTop sz="96780" autoAdjust="0"/>
  </p:normalViewPr>
  <p:slideViewPr>
    <p:cSldViewPr>
      <p:cViewPr>
        <p:scale>
          <a:sx n="75" d="100"/>
          <a:sy n="75" d="100"/>
        </p:scale>
        <p:origin x="-1230" y="-72"/>
      </p:cViewPr>
      <p:guideLst>
        <p:guide orient="horz" pos="2296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3869653060329"/>
          <c:y val="6.5613680149245387E-2"/>
          <c:w val="0.73692946058091291"/>
          <c:h val="0.810734463276836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Usuario Fonasa</c:v>
                </c:pt>
              </c:strCache>
            </c:strRef>
          </c:tx>
          <c:spPr>
            <a:solidFill>
              <a:srgbClr val="FF0000"/>
            </a:solidFill>
            <a:ln w="18980">
              <a:noFill/>
            </a:ln>
          </c:spPr>
          <c:invertIfNegative val="0"/>
          <c:dLbls>
            <c:spPr>
              <a:noFill/>
              <a:ln w="18734">
                <a:noFill/>
              </a:ln>
            </c:spPr>
            <c:txPr>
              <a:bodyPr/>
              <a:lstStyle/>
              <a:p>
                <a:pPr>
                  <a:defRPr sz="121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NS/NR</c:v>
                </c:pt>
                <c:pt idx="1">
                  <c:v>No me cambiaría en ninguna circunstancia</c:v>
                </c:pt>
                <c:pt idx="2">
                  <c:v>Me cambiaria si……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12</c:v>
                </c:pt>
                <c:pt idx="1">
                  <c:v>37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42495744"/>
        <c:axId val="142497280"/>
      </c:barChart>
      <c:catAx>
        <c:axId val="142495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73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24972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2497280"/>
        <c:scaling>
          <c:orientation val="minMax"/>
          <c:max val="9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373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2495744"/>
        <c:crosses val="autoZero"/>
        <c:crossBetween val="between"/>
        <c:majorUnit val="10"/>
        <c:minorUnit val="1"/>
      </c:valAx>
      <c:spPr>
        <a:noFill/>
        <a:ln w="18734">
          <a:noFill/>
        </a:ln>
      </c:spPr>
    </c:plotArea>
    <c:legend>
      <c:legendPos val="b"/>
      <c:layout>
        <c:manualLayout>
          <c:xMode val="edge"/>
          <c:yMode val="edge"/>
          <c:x val="0.4896265091863517"/>
          <c:y val="0.93079102036292194"/>
          <c:w val="0.1634854768153981"/>
          <c:h val="6.9208979637078061E-2"/>
        </c:manualLayout>
      </c:layout>
      <c:overlay val="0"/>
      <c:spPr>
        <a:noFill/>
        <a:ln w="34304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FFFFFF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1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Hoja11!$A$1:$A$5</c:f>
              <c:strCache>
                <c:ptCount val="5"/>
                <c:pt idx="0">
                  <c:v>NS/NR</c:v>
                </c:pt>
                <c:pt idx="1">
                  <c:v>Fono consulta</c:v>
                </c:pt>
                <c:pt idx="2">
                  <c:v>Ferias de salud</c:v>
                </c:pt>
                <c:pt idx="3">
                  <c:v>Consejos preventivos de enfermedades</c:v>
                </c:pt>
                <c:pt idx="4">
                  <c:v>Controles de salud en la vía pública</c:v>
                </c:pt>
              </c:strCache>
            </c:strRef>
          </c:cat>
          <c:val>
            <c:numRef>
              <c:f>Hoja11!$B$1:$B$5</c:f>
              <c:numCache>
                <c:formatCode>General</c:formatCode>
                <c:ptCount val="5"/>
                <c:pt idx="0">
                  <c:v>6</c:v>
                </c:pt>
                <c:pt idx="1">
                  <c:v>11</c:v>
                </c:pt>
                <c:pt idx="2">
                  <c:v>18</c:v>
                </c:pt>
                <c:pt idx="3">
                  <c:v>25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3199232"/>
        <c:axId val="143196544"/>
      </c:barChart>
      <c:valAx>
        <c:axId val="14319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3199232"/>
        <c:crosses val="autoZero"/>
        <c:crossBetween val="between"/>
      </c:valAx>
      <c:catAx>
        <c:axId val="143199232"/>
        <c:scaling>
          <c:orientation val="minMax"/>
        </c:scaling>
        <c:delete val="0"/>
        <c:axPos val="l"/>
        <c:majorTickMark val="none"/>
        <c:minorTickMark val="none"/>
        <c:tickLblPos val="nextTo"/>
        <c:crossAx val="14319654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Hoja12!$A$1:$A$5</c:f>
              <c:strCache>
                <c:ptCount val="5"/>
                <c:pt idx="0">
                  <c:v>NS/NR</c:v>
                </c:pt>
                <c:pt idx="1">
                  <c:v>Fono consulta</c:v>
                </c:pt>
                <c:pt idx="2">
                  <c:v>Ferias de salud</c:v>
                </c:pt>
                <c:pt idx="3">
                  <c:v>Consejos preventivos de enfermedades</c:v>
                </c:pt>
                <c:pt idx="4">
                  <c:v>Controles de salud en la vía pública</c:v>
                </c:pt>
              </c:strCache>
            </c:strRef>
          </c:cat>
          <c:val>
            <c:numRef>
              <c:f>Hoja12!$B$1:$B$5</c:f>
              <c:numCache>
                <c:formatCode>General</c:formatCode>
                <c:ptCount val="5"/>
                <c:pt idx="0">
                  <c:v>12</c:v>
                </c:pt>
                <c:pt idx="1">
                  <c:v>6</c:v>
                </c:pt>
                <c:pt idx="2">
                  <c:v>13</c:v>
                </c:pt>
                <c:pt idx="3">
                  <c:v>19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4047104"/>
        <c:axId val="143328000"/>
      </c:barChart>
      <c:catAx>
        <c:axId val="144047104"/>
        <c:scaling>
          <c:orientation val="minMax"/>
        </c:scaling>
        <c:delete val="0"/>
        <c:axPos val="l"/>
        <c:majorTickMark val="none"/>
        <c:minorTickMark val="none"/>
        <c:tickLblPos val="nextTo"/>
        <c:crossAx val="143328000"/>
        <c:crosses val="autoZero"/>
        <c:auto val="1"/>
        <c:lblAlgn val="ctr"/>
        <c:lblOffset val="100"/>
        <c:noMultiLvlLbl val="0"/>
      </c:catAx>
      <c:valAx>
        <c:axId val="14332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4047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5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645011600928072E-2"/>
          <c:y val="4.261363636363636E-2"/>
          <c:w val="0.91879350348027844"/>
          <c:h val="0.69034090909090906"/>
        </c:manualLayout>
      </c:layout>
      <c:lineChart>
        <c:grouping val="standar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Usuario Isapres </c:v>
                </c:pt>
              </c:strCache>
            </c:strRef>
          </c:tx>
          <c:spPr>
            <a:ln w="71208">
              <a:solidFill>
                <a:srgbClr val="FFFF00">
                  <a:alpha val="64000"/>
                </a:srgbClr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99CC00"/>
              </a:solidFill>
              <a:ln>
                <a:solidFill>
                  <a:srgbClr val="99CC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987415557517023E-2"/>
                  <c:y val="-4.3152131899175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359564030633793E-2"/>
                  <c:y val="-3.8653894411456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614117880103962E-2"/>
                  <c:y val="-3.95190077399351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20940424899708E-2"/>
                  <c:y val="-4.5401298125218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75056877601863E-2"/>
                  <c:y val="-3.8307871389154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399976986783397E-2"/>
                  <c:y val="-3.9345996228784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127">
                <a:noFill/>
              </a:ln>
            </c:spPr>
            <c:txPr>
              <a:bodyPr/>
              <a:lstStyle/>
              <a:p>
                <a:pPr>
                  <a:defRPr sz="15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58</c:v>
                </c:pt>
                <c:pt idx="1">
                  <c:v>56</c:v>
                </c:pt>
                <c:pt idx="2">
                  <c:v>57</c:v>
                </c:pt>
                <c:pt idx="3">
                  <c:v>55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Usuario Fonasa </c:v>
                </c:pt>
              </c:strCache>
            </c:strRef>
          </c:tx>
          <c:spPr>
            <a:ln w="57644">
              <a:solidFill>
                <a:srgbClr val="FF0000"/>
              </a:solidFill>
              <a:prstDash val="lgDash"/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spPr>
              <a:noFill/>
              <a:ln w="27127">
                <a:noFill/>
              </a:ln>
            </c:spPr>
            <c:txPr>
              <a:bodyPr/>
              <a:lstStyle/>
              <a:p>
                <a:pPr>
                  <a:defRPr sz="15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37</c:v>
                </c:pt>
                <c:pt idx="1">
                  <c:v>37</c:v>
                </c:pt>
                <c:pt idx="2">
                  <c:v>33</c:v>
                </c:pt>
                <c:pt idx="3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567680"/>
        <c:axId val="142581760"/>
      </c:lineChart>
      <c:catAx>
        <c:axId val="1425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1119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25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2581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581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1119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40" b="0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2567680"/>
        <c:crosses val="autoZero"/>
        <c:crossBetween val="between"/>
      </c:valAx>
      <c:spPr>
        <a:noFill/>
        <a:ln w="27127">
          <a:noFill/>
        </a:ln>
      </c:spPr>
    </c:plotArea>
    <c:legend>
      <c:legendPos val="b"/>
      <c:layout>
        <c:manualLayout>
          <c:xMode val="edge"/>
          <c:yMode val="edge"/>
          <c:x val="0.18097446910045337"/>
          <c:y val="0.88636356011169393"/>
          <c:w val="0.66589334287759483"/>
          <c:h val="5.9659214818497452E-2"/>
        </c:manualLayout>
      </c:layout>
      <c:overlay val="0"/>
      <c:spPr>
        <a:noFill/>
        <a:ln w="27127">
          <a:noFill/>
        </a:ln>
      </c:spPr>
      <c:txPr>
        <a:bodyPr/>
        <a:lstStyle/>
        <a:p>
          <a:pPr>
            <a:defRPr sz="963" b="1" i="0" u="none" strike="noStrike" baseline="0">
              <a:solidFill>
                <a:srgbClr val="FFFFFF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4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34782608695652E-2"/>
          <c:y val="4.4776119402985072E-2"/>
          <c:w val="0.92119565217391308"/>
          <c:h val="0.67462686567164176"/>
        </c:manualLayout>
      </c:layout>
      <c:lineChart>
        <c:grouping val="standar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Usuario Isapres </c:v>
                </c:pt>
              </c:strCache>
            </c:strRef>
          </c:tx>
          <c:spPr>
            <a:ln w="80949">
              <a:solidFill>
                <a:srgbClr val="FFFF00">
                  <a:alpha val="64000"/>
                </a:srgbClr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99CC00"/>
              </a:solidFill>
              <a:ln>
                <a:solidFill>
                  <a:srgbClr val="99CC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987415557517023E-2"/>
                  <c:y val="-4.3152131899175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359564030633793E-2"/>
                  <c:y val="-3.8653894411456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614117880103962E-2"/>
                  <c:y val="-3.95190077399351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20940424899708E-2"/>
                  <c:y val="-4.5401298125218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75056877601863E-2"/>
                  <c:y val="-3.8307871389154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399976986783397E-2"/>
                  <c:y val="-3.9345996228784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0838">
                <a:noFill/>
              </a:ln>
            </c:spPr>
            <c:txPr>
              <a:bodyPr/>
              <a:lstStyle/>
              <a:p>
                <a:pPr>
                  <a:defRPr sz="15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5.2</c:v>
                </c:pt>
                <c:pt idx="2">
                  <c:v>5.3</c:v>
                </c:pt>
                <c:pt idx="3">
                  <c:v>5.0999999999999996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Usuario Fonasa </c:v>
                </c:pt>
              </c:strCache>
            </c:strRef>
          </c:tx>
          <c:spPr>
            <a:ln w="65530">
              <a:solidFill>
                <a:srgbClr val="FF0000"/>
              </a:solidFill>
              <a:prstDash val="lgDash"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6625558956949216E-2"/>
                  <c:y val="1.4015852707516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760296012154753E-2"/>
                  <c:y val="4.7363794973081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08228721960012E-2"/>
                  <c:y val="5.499118843829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9949971403977918E-2"/>
                  <c:y val="4.9556466210537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90864918244813E-2"/>
                  <c:y val="-3.0176386891465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2952785036164963E-3"/>
                  <c:y val="-1.8065660247866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0838">
                <a:noFill/>
              </a:ln>
            </c:spPr>
            <c:txPr>
              <a:bodyPr/>
              <a:lstStyle/>
              <a:p>
                <a:pPr>
                  <a:defRPr sz="15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4.7</c:v>
                </c:pt>
                <c:pt idx="1">
                  <c:v>5</c:v>
                </c:pt>
                <c:pt idx="2">
                  <c:v>4.9000000000000004</c:v>
                </c:pt>
                <c:pt idx="3">
                  <c:v>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770560"/>
        <c:axId val="144772096"/>
      </c:lineChart>
      <c:catAx>
        <c:axId val="1447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4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42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477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772096"/>
        <c:scaling>
          <c:orientation val="minMax"/>
          <c:max val="7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64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068" b="0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4770560"/>
        <c:crosses val="autoZero"/>
        <c:crossBetween val="between"/>
      </c:valAx>
      <c:spPr>
        <a:noFill/>
        <a:ln w="30838">
          <a:noFill/>
        </a:ln>
      </c:spPr>
    </c:plotArea>
    <c:legend>
      <c:legendPos val="b"/>
      <c:layout>
        <c:manualLayout>
          <c:xMode val="edge"/>
          <c:yMode val="edge"/>
          <c:x val="8.1520730954605398E-3"/>
          <c:y val="0.86567165627721654"/>
          <c:w val="0.99184792690453938"/>
          <c:h val="7.7611910360419256E-2"/>
        </c:manualLayout>
      </c:layout>
      <c:overlay val="0"/>
      <c:spPr>
        <a:noFill/>
        <a:ln w="30838">
          <a:noFill/>
        </a:ln>
      </c:spPr>
      <c:txPr>
        <a:bodyPr/>
        <a:lstStyle/>
        <a:p>
          <a:pPr>
            <a:defRPr sz="1095" b="1" i="0" u="none" strike="noStrike" baseline="0">
              <a:solidFill>
                <a:srgbClr val="FFFFFF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4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619006102877066E-2"/>
          <c:y val="2.3131672597864767E-2"/>
          <c:w val="0.92153443766346987"/>
          <c:h val="0.764500219638412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Usuario Isapres</c:v>
                </c:pt>
              </c:strCache>
            </c:strRef>
          </c:tx>
          <c:spPr>
            <a:solidFill>
              <a:srgbClr val="FFFF00"/>
            </a:solidFill>
            <a:ln w="19922">
              <a:noFill/>
            </a:ln>
          </c:spPr>
          <c:invertIfNegative val="0"/>
          <c:dLbls>
            <c:spPr>
              <a:noFill/>
              <a:ln w="1992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Confianza </c:v>
                </c:pt>
                <c:pt idx="1">
                  <c:v>Satisfacción</c:v>
                </c:pt>
                <c:pt idx="2">
                  <c:v>Evaluación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86</c:v>
                </c:pt>
                <c:pt idx="1">
                  <c:v>87</c:v>
                </c:pt>
                <c:pt idx="2">
                  <c:v>74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Usuario Fonasa</c:v>
                </c:pt>
              </c:strCache>
            </c:strRef>
          </c:tx>
          <c:spPr>
            <a:solidFill>
              <a:srgbClr val="FF0000"/>
            </a:solidFill>
            <a:ln w="19922">
              <a:noFill/>
            </a:ln>
          </c:spPr>
          <c:invertIfNegative val="0"/>
          <c:dLbls>
            <c:spPr>
              <a:noFill/>
              <a:ln w="1992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Confianza </c:v>
                </c:pt>
                <c:pt idx="1">
                  <c:v>Satisfacción</c:v>
                </c:pt>
                <c:pt idx="2">
                  <c:v>Evaluación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49</c:v>
                </c:pt>
                <c:pt idx="1">
                  <c:v>80</c:v>
                </c:pt>
                <c:pt idx="2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44554624"/>
        <c:axId val="144580992"/>
      </c:barChart>
      <c:catAx>
        <c:axId val="14455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41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45809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4458099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0641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4554624"/>
        <c:crosses val="autoZero"/>
        <c:crossBetween val="between"/>
        <c:majorUnit val="20"/>
        <c:minorUnit val="1"/>
      </c:valAx>
      <c:spPr>
        <a:noFill/>
        <a:ln w="19922">
          <a:noFill/>
        </a:ln>
      </c:spPr>
    </c:plotArea>
    <c:legend>
      <c:legendPos val="r"/>
      <c:layout>
        <c:manualLayout>
          <c:xMode val="edge"/>
          <c:yMode val="edge"/>
          <c:x val="0.30252833901537596"/>
          <c:y val="0.90216993367632325"/>
          <c:w val="0.45945949048087287"/>
          <c:h val="7.117440180111434E-2"/>
        </c:manualLayout>
      </c:layout>
      <c:overlay val="0"/>
      <c:spPr>
        <a:noFill/>
        <a:ln w="21282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0" b="1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571428571428574E-2"/>
          <c:y val="7.4480330921627563E-2"/>
          <c:w val="0.95657142857142852"/>
          <c:h val="0.72237989963596805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Sheet1!$A$2:$B$2</c:f>
              <c:strCache>
                <c:ptCount val="1"/>
                <c:pt idx="0">
                  <c:v>Usuario Isapres</c:v>
                </c:pt>
              </c:strCache>
            </c:strRef>
          </c:tx>
          <c:spPr>
            <a:solidFill>
              <a:srgbClr val="FFFF00"/>
            </a:solidFill>
            <a:ln w="26301">
              <a:noFill/>
            </a:ln>
          </c:spPr>
          <c:invertIfNegative val="0"/>
          <c:dLbls>
            <c:spPr>
              <a:noFill/>
              <a:ln w="26301">
                <a:noFill/>
              </a:ln>
            </c:spPr>
            <c:txPr>
              <a:bodyPr/>
              <a:lstStyle/>
              <a:p>
                <a:pPr>
                  <a:defRPr sz="1186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Sheet1!$C$1:$H$1</c:f>
              <c:strCache>
                <c:ptCount val="6"/>
                <c:pt idx="0">
                  <c:v>Isapre/Fonasa</c:v>
                </c:pt>
                <c:pt idx="1">
                  <c:v>Infraestructura</c:v>
                </c:pt>
                <c:pt idx="2">
                  <c:v>Funcionario que lo Atendió </c:v>
                </c:pt>
                <c:pt idx="3">
                  <c:v>Solución a su Trámite</c:v>
                </c:pt>
                <c:pt idx="4">
                  <c:v>Calidad de la Información</c:v>
                </c:pt>
                <c:pt idx="5">
                  <c:v>Tiempo de Espera</c:v>
                </c:pt>
              </c:strCache>
            </c:strRef>
          </c:cat>
          <c:val>
            <c:numRef>
              <c:f>Sheet1!$C$2:$H$2</c:f>
              <c:numCache>
                <c:formatCode>General</c:formatCode>
                <c:ptCount val="6"/>
                <c:pt idx="0">
                  <c:v>5.0999999999999996</c:v>
                </c:pt>
                <c:pt idx="1">
                  <c:v>6</c:v>
                </c:pt>
                <c:pt idx="2">
                  <c:v>5.8</c:v>
                </c:pt>
                <c:pt idx="3">
                  <c:v>5.9</c:v>
                </c:pt>
                <c:pt idx="4">
                  <c:v>5.8</c:v>
                </c:pt>
                <c:pt idx="5">
                  <c:v>5.7</c:v>
                </c:pt>
              </c:numCache>
            </c:numRef>
          </c:val>
        </c:ser>
        <c:ser>
          <c:idx val="0"/>
          <c:order val="1"/>
          <c:tx>
            <c:strRef>
              <c:f>Sheet1!$A$3:$B$3</c:f>
              <c:strCache>
                <c:ptCount val="1"/>
                <c:pt idx="0">
                  <c:v>Usuario Fonasa</c:v>
                </c:pt>
              </c:strCache>
            </c:strRef>
          </c:tx>
          <c:spPr>
            <a:solidFill>
              <a:srgbClr val="FF0000"/>
            </a:solidFill>
            <a:ln w="26301">
              <a:noFill/>
            </a:ln>
          </c:spPr>
          <c:invertIfNegative val="0"/>
          <c:dLbls>
            <c:spPr>
              <a:noFill/>
              <a:ln w="26301">
                <a:noFill/>
              </a:ln>
            </c:spPr>
            <c:txPr>
              <a:bodyPr/>
              <a:lstStyle/>
              <a:p>
                <a:pPr>
                  <a:defRPr sz="1217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Sheet1!$C$1:$H$1</c:f>
              <c:strCache>
                <c:ptCount val="6"/>
                <c:pt idx="0">
                  <c:v>Isapre/Fonasa</c:v>
                </c:pt>
                <c:pt idx="1">
                  <c:v>Infraestructura</c:v>
                </c:pt>
                <c:pt idx="2">
                  <c:v>Funcionario que lo Atendió </c:v>
                </c:pt>
                <c:pt idx="3">
                  <c:v>Solución a su Trámite</c:v>
                </c:pt>
                <c:pt idx="4">
                  <c:v>Calidad de la Información</c:v>
                </c:pt>
                <c:pt idx="5">
                  <c:v>Tiempo de Espera</c:v>
                </c:pt>
              </c:strCache>
            </c:strRef>
          </c:cat>
          <c:val>
            <c:numRef>
              <c:f>Sheet1!$C$3:$H$3</c:f>
              <c:numCache>
                <c:formatCode>General</c:formatCode>
                <c:ptCount val="6"/>
                <c:pt idx="0">
                  <c:v>4.8</c:v>
                </c:pt>
                <c:pt idx="1">
                  <c:v>5.2</c:v>
                </c:pt>
                <c:pt idx="2">
                  <c:v>5.2</c:v>
                </c:pt>
                <c:pt idx="3">
                  <c:v>5.0999999999999996</c:v>
                </c:pt>
                <c:pt idx="4">
                  <c:v>5.0999999999999996</c:v>
                </c:pt>
                <c:pt idx="5">
                  <c:v>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44732928"/>
        <c:axId val="144734464"/>
      </c:barChart>
      <c:catAx>
        <c:axId val="14473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88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217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47344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44734464"/>
        <c:scaling>
          <c:orientation val="minMax"/>
          <c:max val="7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288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243" b="0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4732928"/>
        <c:crosses val="autoZero"/>
        <c:crossBetween val="between"/>
        <c:minorUnit val="1"/>
      </c:valAx>
      <c:spPr>
        <a:noFill/>
        <a:ln w="26301">
          <a:noFill/>
        </a:ln>
      </c:spPr>
    </c:plotArea>
    <c:legend>
      <c:legendPos val="b"/>
      <c:layout>
        <c:manualLayout>
          <c:xMode val="edge"/>
          <c:yMode val="edge"/>
          <c:x val="0.30128459178864453"/>
          <c:y val="0.90889170282859688"/>
          <c:w val="0.44914286755665001"/>
          <c:h val="6.7285353203596077E-2"/>
        </c:manualLayout>
      </c:layout>
      <c:overlay val="0"/>
      <c:spPr>
        <a:noFill/>
        <a:ln w="30853">
          <a:noFill/>
        </a:ln>
      </c:spPr>
      <c:txPr>
        <a:bodyPr/>
        <a:lstStyle/>
        <a:p>
          <a:pPr>
            <a:defRPr sz="1336" b="1" i="0" u="none" strike="noStrike" baseline="0">
              <a:solidFill>
                <a:srgbClr val="FFFFFF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742671009772E-2"/>
          <c:y val="2.074074074074074E-2"/>
          <c:w val="0.95114006514657978"/>
          <c:h val="0.72815562862033312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Las Isapres</c:v>
                </c:pt>
              </c:strCache>
            </c:strRef>
          </c:tx>
          <c:spPr>
            <a:solidFill>
              <a:srgbClr val="FFFF00"/>
            </a:solidFill>
            <a:ln w="19809">
              <a:noFill/>
            </a:ln>
          </c:spPr>
          <c:invertIfNegative val="0"/>
          <c:dLbls>
            <c:dLbl>
              <c:idx val="0"/>
              <c:layout>
                <c:manualLayout>
                  <c:x val="-5.5098894199520664E-4"/>
                  <c:y val="2.96296296296296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809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Rapidez en la Atención </c:v>
                </c:pt>
                <c:pt idx="1">
                  <c:v>Mejorar la Calidad de la Atención Médica </c:v>
                </c:pt>
                <c:pt idx="2">
                  <c:v>Aumento de la Infraestructura Médica </c:v>
                </c:pt>
                <c:pt idx="3">
                  <c:v>Modernizar la Salud </c:v>
                </c:pt>
                <c:pt idx="4">
                  <c:v>Mayor  Elección 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80</c:v>
                </c:pt>
                <c:pt idx="1">
                  <c:v>71</c:v>
                </c:pt>
                <c:pt idx="2">
                  <c:v>70</c:v>
                </c:pt>
                <c:pt idx="3">
                  <c:v>64</c:v>
                </c:pt>
                <c:pt idx="4">
                  <c:v>61</c:v>
                </c:pt>
              </c:numCache>
            </c:numRef>
          </c:val>
        </c:ser>
        <c:ser>
          <c:idx val="7"/>
          <c:order val="1"/>
          <c:tx>
            <c:strRef>
              <c:f>Sheet1!$A$3</c:f>
              <c:strCache>
                <c:ptCount val="1"/>
                <c:pt idx="0">
                  <c:v>El Estado</c:v>
                </c:pt>
              </c:strCache>
            </c:strRef>
          </c:tx>
          <c:spPr>
            <a:solidFill>
              <a:srgbClr val="FF0000"/>
            </a:solidFill>
            <a:ln w="19809">
              <a:noFill/>
            </a:ln>
          </c:spPr>
          <c:invertIfNegative val="1"/>
          <c:dLbls>
            <c:spPr>
              <a:noFill/>
              <a:ln w="19809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Rapidez en la Atención </c:v>
                </c:pt>
                <c:pt idx="1">
                  <c:v>Mejorar la Calidad de la Atención Médica </c:v>
                </c:pt>
                <c:pt idx="2">
                  <c:v>Aumento de la Infraestructura Médica </c:v>
                </c:pt>
                <c:pt idx="3">
                  <c:v>Modernizar la Salud </c:v>
                </c:pt>
                <c:pt idx="4">
                  <c:v>Mayor  Elección 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18</c:v>
                </c:pt>
                <c:pt idx="3">
                  <c:v>23</c:v>
                </c:pt>
                <c:pt idx="4">
                  <c:v>20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9809">
                    <a:noFill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44951552"/>
        <c:axId val="146800640"/>
      </c:barChart>
      <c:catAx>
        <c:axId val="14495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476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68006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6800640"/>
        <c:scaling>
          <c:orientation val="minMax"/>
          <c:max val="9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76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4951552"/>
        <c:crosses val="autoZero"/>
        <c:crossBetween val="between"/>
        <c:minorUnit val="1"/>
      </c:valAx>
      <c:spPr>
        <a:noFill/>
        <a:ln w="19809">
          <a:noFill/>
        </a:ln>
      </c:spPr>
    </c:plotArea>
    <c:legend>
      <c:legendPos val="b"/>
      <c:layout>
        <c:manualLayout>
          <c:xMode val="edge"/>
          <c:yMode val="edge"/>
          <c:x val="0.16766103193017345"/>
          <c:y val="0.93597166977839108"/>
          <c:w val="0.67572017675815454"/>
          <c:h val="5.6296297698818609E-2"/>
        </c:manualLayout>
      </c:layout>
      <c:overlay val="0"/>
      <c:spPr>
        <a:noFill/>
        <a:ln w="12882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742671009772E-2"/>
          <c:y val="2.074074074074074E-2"/>
          <c:w val="0.95114006514657978"/>
          <c:h val="0.72815562862033312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Las Isapres</c:v>
                </c:pt>
              </c:strCache>
            </c:strRef>
          </c:tx>
          <c:spPr>
            <a:solidFill>
              <a:srgbClr val="FFFF00"/>
            </a:solidFill>
            <a:ln w="19809">
              <a:noFill/>
            </a:ln>
          </c:spPr>
          <c:invertIfNegative val="0"/>
          <c:dLbls>
            <c:dLbl>
              <c:idx val="0"/>
              <c:layout>
                <c:manualLayout>
                  <c:x val="-5.5098894199520664E-4"/>
                  <c:y val="2.96296296296296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809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Rapidez en la Atención </c:v>
                </c:pt>
                <c:pt idx="1">
                  <c:v>Aumento de la Infraestructura Médica </c:v>
                </c:pt>
                <c:pt idx="2">
                  <c:v>Modernizar la Salud </c:v>
                </c:pt>
                <c:pt idx="3">
                  <c:v>Mejorar la Calidad de la Atención Médica </c:v>
                </c:pt>
                <c:pt idx="4">
                  <c:v>Mayor  Elección 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60</c:v>
                </c:pt>
                <c:pt idx="1">
                  <c:v>44</c:v>
                </c:pt>
                <c:pt idx="2">
                  <c:v>44</c:v>
                </c:pt>
                <c:pt idx="3">
                  <c:v>43</c:v>
                </c:pt>
                <c:pt idx="4">
                  <c:v>37</c:v>
                </c:pt>
              </c:numCache>
            </c:numRef>
          </c:val>
        </c:ser>
        <c:ser>
          <c:idx val="7"/>
          <c:order val="1"/>
          <c:tx>
            <c:strRef>
              <c:f>Sheet1!$A$3</c:f>
              <c:strCache>
                <c:ptCount val="1"/>
                <c:pt idx="0">
                  <c:v>El Estado</c:v>
                </c:pt>
              </c:strCache>
            </c:strRef>
          </c:tx>
          <c:spPr>
            <a:solidFill>
              <a:srgbClr val="FF0000"/>
            </a:solidFill>
            <a:ln w="19809">
              <a:noFill/>
            </a:ln>
          </c:spPr>
          <c:invertIfNegative val="1"/>
          <c:dLbls>
            <c:spPr>
              <a:noFill/>
              <a:ln w="19809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Rapidez en la Atención </c:v>
                </c:pt>
                <c:pt idx="1">
                  <c:v>Aumento de la Infraestructura Médica </c:v>
                </c:pt>
                <c:pt idx="2">
                  <c:v>Modernizar la Salud </c:v>
                </c:pt>
                <c:pt idx="3">
                  <c:v>Mejorar la Calidad de la Atención Médica </c:v>
                </c:pt>
                <c:pt idx="4">
                  <c:v>Mayor  Elección 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12</c:v>
                </c:pt>
                <c:pt idx="1">
                  <c:v>25</c:v>
                </c:pt>
                <c:pt idx="2">
                  <c:v>23</c:v>
                </c:pt>
                <c:pt idx="3">
                  <c:v>24</c:v>
                </c:pt>
                <c:pt idx="4">
                  <c:v>28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9809">
                    <a:noFill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46903040"/>
        <c:axId val="146904576"/>
      </c:barChart>
      <c:catAx>
        <c:axId val="14690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476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69045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6904576"/>
        <c:scaling>
          <c:orientation val="minMax"/>
          <c:max val="9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76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6903040"/>
        <c:crosses val="autoZero"/>
        <c:crossBetween val="between"/>
        <c:minorUnit val="1"/>
      </c:valAx>
      <c:spPr>
        <a:noFill/>
        <a:ln w="19809">
          <a:noFill/>
        </a:ln>
      </c:spPr>
    </c:plotArea>
    <c:legend>
      <c:legendPos val="b"/>
      <c:layout>
        <c:manualLayout>
          <c:xMode val="edge"/>
          <c:yMode val="edge"/>
          <c:x val="0.16766103193017345"/>
          <c:y val="0.93597166977839108"/>
          <c:w val="0.67572017675815454"/>
          <c:h val="5.6296297698818609E-2"/>
        </c:manualLayout>
      </c:layout>
      <c:overlay val="0"/>
      <c:spPr>
        <a:noFill/>
        <a:ln w="12882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24742268041247"/>
          <c:y val="4.5112781954887368E-2"/>
          <c:w val="0.86597938144329978"/>
          <c:h val="0.78571428571428559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24784">
              <a:noFill/>
            </a:ln>
          </c:spPr>
          <c:invertIfNegative val="0"/>
          <c:dLbls>
            <c:spPr>
              <a:noFill/>
              <a:ln w="2478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NS/NR</c:v>
                </c:pt>
                <c:pt idx="1">
                  <c:v>SI </c:v>
                </c:pt>
                <c:pt idx="2">
                  <c:v>NO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94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339966"/>
            </a:solidFill>
            <a:ln w="24784">
              <a:noFill/>
            </a:ln>
          </c:spPr>
          <c:invertIfNegative val="0"/>
          <c:dLbls>
            <c:spPr>
              <a:noFill/>
              <a:ln w="2478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NS/NR</c:v>
                </c:pt>
                <c:pt idx="1">
                  <c:v>SI </c:v>
                </c:pt>
                <c:pt idx="2">
                  <c:v>NO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92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NS/NR</c:v>
                </c:pt>
                <c:pt idx="1">
                  <c:v>SI </c:v>
                </c:pt>
                <c:pt idx="2">
                  <c:v>NO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46548608"/>
        <c:axId val="146550144"/>
      </c:barChart>
      <c:catAx>
        <c:axId val="146548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5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65501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6550144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6548608"/>
        <c:crosses val="autoZero"/>
        <c:crossBetween val="between"/>
        <c:minorUnit val="1"/>
      </c:valAx>
      <c:spPr>
        <a:noFill/>
        <a:ln w="24784">
          <a:noFill/>
        </a:ln>
      </c:spPr>
    </c:plotArea>
    <c:legend>
      <c:legendPos val="r"/>
      <c:layout>
        <c:manualLayout>
          <c:xMode val="edge"/>
          <c:yMode val="edge"/>
          <c:x val="7.7047577996466896E-3"/>
          <c:y val="0.91379773962680111"/>
          <c:w val="0.94773499110606552"/>
          <c:h val="8.6202260373199266E-2"/>
        </c:manualLayout>
      </c:layout>
      <c:overlay val="0"/>
      <c:spPr>
        <a:noFill/>
        <a:ln w="28250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0" b="1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24742268041247"/>
          <c:y val="4.5112781954887368E-2"/>
          <c:w val="0.86597938144329978"/>
          <c:h val="0.78571428571428559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24784">
              <a:noFill/>
            </a:ln>
          </c:spPr>
          <c:invertIfNegative val="0"/>
          <c:dLbls>
            <c:spPr>
              <a:noFill/>
              <a:ln w="2478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NS/NR</c:v>
                </c:pt>
                <c:pt idx="1">
                  <c:v>SI </c:v>
                </c:pt>
                <c:pt idx="2">
                  <c:v>NO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97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339966"/>
            </a:solidFill>
            <a:ln w="24784">
              <a:noFill/>
            </a:ln>
          </c:spPr>
          <c:invertIfNegative val="0"/>
          <c:dLbls>
            <c:spPr>
              <a:noFill/>
              <a:ln w="2478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NS/NR</c:v>
                </c:pt>
                <c:pt idx="1">
                  <c:v>SI </c:v>
                </c:pt>
                <c:pt idx="2">
                  <c:v>NO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95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NS/NR</c:v>
                </c:pt>
                <c:pt idx="1">
                  <c:v>SI </c:v>
                </c:pt>
                <c:pt idx="2">
                  <c:v>NO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48013440"/>
        <c:axId val="148014976"/>
      </c:barChart>
      <c:catAx>
        <c:axId val="148013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5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80149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8014976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8013440"/>
        <c:crosses val="autoZero"/>
        <c:crossBetween val="between"/>
        <c:minorUnit val="1"/>
      </c:valAx>
      <c:spPr>
        <a:noFill/>
        <a:ln w="24784">
          <a:noFill/>
        </a:ln>
      </c:spPr>
    </c:plotArea>
    <c:legend>
      <c:legendPos val="r"/>
      <c:layout>
        <c:manualLayout>
          <c:xMode val="edge"/>
          <c:yMode val="edge"/>
          <c:x val="0.1826635664373874"/>
          <c:y val="0.89704381108340592"/>
          <c:w val="0.68250754314924178"/>
          <c:h val="0.10295618891659469"/>
        </c:manualLayout>
      </c:layout>
      <c:overlay val="0"/>
      <c:spPr>
        <a:noFill/>
        <a:ln w="28250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0" b="1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214" cy="34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6" tIns="46656" rIns="93316" bIns="46656" numCol="1" anchor="t" anchorCtr="0" compatLnSpc="1">
            <a:prstTxWarp prst="textNoShape">
              <a:avLst/>
            </a:prstTxWarp>
          </a:bodyPr>
          <a:lstStyle>
            <a:lvl1pPr defTabSz="933450">
              <a:defRPr sz="1200" b="1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013" y="0"/>
            <a:ext cx="4301213" cy="34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6" tIns="46656" rIns="93316" bIns="4665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b="1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9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399"/>
            <a:ext cx="4301214" cy="34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6" tIns="46656" rIns="93316" bIns="46656" numCol="1" anchor="b" anchorCtr="0" compatLnSpc="1">
            <a:prstTxWarp prst="textNoShape">
              <a:avLst/>
            </a:prstTxWarp>
          </a:bodyPr>
          <a:lstStyle>
            <a:lvl1pPr defTabSz="933450">
              <a:defRPr sz="1200" b="1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9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013" y="6457399"/>
            <a:ext cx="4301213" cy="34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6" tIns="46656" rIns="93316" bIns="4665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1"/>
            </a:lvl1pPr>
          </a:lstStyle>
          <a:p>
            <a:pPr>
              <a:defRPr/>
            </a:pPr>
            <a:fld id="{9527B09C-C7D1-4B54-A332-2BA5ECA683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578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214" cy="34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6" tIns="46656" rIns="93316" bIns="46656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316" y="0"/>
            <a:ext cx="4301214" cy="34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6" tIns="46656" rIns="93316" bIns="4665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8000"/>
            <a:ext cx="3402013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807" y="3228700"/>
            <a:ext cx="7944614" cy="3060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6" tIns="46656" rIns="93316" bIns="46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5832"/>
            <a:ext cx="4301214" cy="3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6" tIns="46656" rIns="93316" bIns="46656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316" y="6455832"/>
            <a:ext cx="4301214" cy="3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6" tIns="46656" rIns="93316" bIns="4665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C0E94301-2E8D-4084-9756-43B10D8CF59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893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EAEC34-78AE-4394-8625-F980677C6610}" type="slidenum">
              <a:rPr lang="es-ES" smtClean="0"/>
              <a:pPr eaLnBrk="1" hangingPunct="1"/>
              <a:t>10</a:t>
            </a:fld>
            <a:endParaRPr lang="es-ES" smtClean="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5488" y="509588"/>
            <a:ext cx="3400425" cy="2549525"/>
          </a:xfrm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3" tIns="46654" rIns="93313" bIns="4665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625316" y="6455832"/>
            <a:ext cx="4301214" cy="3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6" tIns="46656" rIns="93316" bIns="46656" anchor="b"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3DF60B0-BE65-4721-80FD-AE48BD36896C}" type="slidenum">
              <a:rPr lang="es-ES" sz="1200"/>
              <a:pPr algn="r" eaLnBrk="1" hangingPunct="1"/>
              <a:t>3</a:t>
            </a:fld>
            <a:endParaRPr lang="es-E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0250" y="506413"/>
            <a:ext cx="3403600" cy="25527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500" y="3230267"/>
            <a:ext cx="7942920" cy="3060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2047" tIns="56021" rIns="112047" bIns="560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5625316" y="6455832"/>
            <a:ext cx="4301214" cy="3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6" tIns="46656" rIns="93316" bIns="46656" anchor="b"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645DB76-E8F3-4C24-AD57-B275443A02C9}" type="slidenum">
              <a:rPr lang="es-ES" sz="1200"/>
              <a:pPr algn="r" eaLnBrk="1" hangingPunct="1"/>
              <a:t>4</a:t>
            </a:fld>
            <a:endParaRPr lang="es-E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1838" y="508000"/>
            <a:ext cx="3400425" cy="2551113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3" tIns="46654" rIns="93313" bIns="46654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5625316" y="6455832"/>
            <a:ext cx="4301214" cy="3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6" tIns="46656" rIns="93316" bIns="46656" anchor="b"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B24B928-2370-4F2D-B7E8-48D595755B2D}" type="slidenum">
              <a:rPr lang="es-ES" sz="1200"/>
              <a:pPr algn="r" eaLnBrk="1" hangingPunct="1"/>
              <a:t>7</a:t>
            </a:fld>
            <a:endParaRPr lang="es-E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5625316" y="6455832"/>
            <a:ext cx="4301214" cy="3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6" tIns="46656" rIns="93316" bIns="46656" anchor="b"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B24B928-2370-4F2D-B7E8-48D595755B2D}" type="slidenum">
              <a:rPr lang="es-ES" sz="1200"/>
              <a:pPr algn="r" eaLnBrk="1" hangingPunct="1"/>
              <a:t>8</a:t>
            </a:fld>
            <a:endParaRPr lang="es-E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 txBox="1">
            <a:spLocks noGrp="1" noChangeArrowheads="1"/>
          </p:cNvSpPr>
          <p:nvPr/>
        </p:nvSpPr>
        <p:spPr bwMode="auto">
          <a:xfrm>
            <a:off x="5624850" y="6456399"/>
            <a:ext cx="4301086" cy="34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6" tIns="46656" rIns="93316" bIns="46656" anchor="b"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A290E3C-0BD9-4BF5-9E97-047AB8E24D1F}" type="slidenum">
              <a:rPr lang="es-ES" sz="1200"/>
              <a:pPr algn="r" eaLnBrk="1" hangingPunct="1"/>
              <a:t>9</a:t>
            </a:fld>
            <a:endParaRPr lang="es-ES" sz="120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8663" y="506413"/>
            <a:ext cx="3405187" cy="2552700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967" y="3230522"/>
            <a:ext cx="7942580" cy="30610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2047" tIns="56021" rIns="112047" bIns="560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896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391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38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27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14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99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258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759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11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798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175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239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46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33CC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68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8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8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7400" y="-19050"/>
            <a:ext cx="755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84039" name="Text Box 7"/>
          <p:cNvSpPr txBox="1">
            <a:spLocks noChangeArrowheads="1"/>
          </p:cNvSpPr>
          <p:nvPr/>
        </p:nvSpPr>
        <p:spPr bwMode="auto">
          <a:xfrm>
            <a:off x="7747000" y="6289675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MORI</a:t>
            </a:r>
          </a:p>
        </p:txBody>
      </p:sp>
      <p:sp>
        <p:nvSpPr>
          <p:cNvPr id="684045" name="Rectangle 13"/>
          <p:cNvSpPr>
            <a:spLocks noChangeArrowheads="1"/>
          </p:cNvSpPr>
          <p:nvPr userDrawn="1"/>
        </p:nvSpPr>
        <p:spPr bwMode="auto">
          <a:xfrm>
            <a:off x="19050" y="7938"/>
            <a:ext cx="450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95E03B3-DFAC-49F5-AD42-2ABD8903A6D6}" type="slidenum">
              <a:rPr lang="es-ES" sz="12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s-ES" sz="12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95288" y="2060848"/>
            <a:ext cx="8424862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L" sz="4000" b="1" dirty="0">
                <a:solidFill>
                  <a:srgbClr val="FFFF00"/>
                </a:solidFill>
              </a:rPr>
              <a:t>BARÓMETRO DE  </a:t>
            </a:r>
            <a:r>
              <a:rPr lang="es-CL" sz="4000" b="1" dirty="0" smtClean="0">
                <a:solidFill>
                  <a:srgbClr val="FFFF00"/>
                </a:solidFill>
              </a:rPr>
              <a:t>LA SALUD </a:t>
            </a:r>
            <a:r>
              <a:rPr lang="es-CL" sz="4000" b="1" dirty="0">
                <a:solidFill>
                  <a:srgbClr val="FFFF00"/>
                </a:solidFill>
              </a:rPr>
              <a:t>Nº </a:t>
            </a:r>
            <a:r>
              <a:rPr lang="es-CL" sz="4000" b="1" dirty="0" smtClean="0">
                <a:solidFill>
                  <a:srgbClr val="FFFF00"/>
                </a:solidFill>
              </a:rPr>
              <a:t>8                2011</a:t>
            </a:r>
            <a:endParaRPr lang="es-CL" sz="4000" b="1" dirty="0">
              <a:solidFill>
                <a:srgbClr val="FFFF00"/>
              </a:solidFill>
            </a:endParaRPr>
          </a:p>
          <a:p>
            <a:pPr algn="ctr"/>
            <a:r>
              <a:rPr lang="es-CL" sz="3900" b="1" dirty="0" smtClean="0">
                <a:solidFill>
                  <a:srgbClr val="FFFF00"/>
                </a:solidFill>
              </a:rPr>
              <a:t>Encuentro </a:t>
            </a:r>
            <a:r>
              <a:rPr lang="es-CL" sz="3900" b="1" dirty="0">
                <a:solidFill>
                  <a:srgbClr val="FFFF00"/>
                </a:solidFill>
              </a:rPr>
              <a:t>Nacional de la </a:t>
            </a:r>
            <a:r>
              <a:rPr lang="es-CL" sz="3900" b="1" dirty="0" smtClean="0">
                <a:solidFill>
                  <a:srgbClr val="FFFF00"/>
                </a:solidFill>
              </a:rPr>
              <a:t>Salud</a:t>
            </a:r>
            <a:endParaRPr lang="es-CL" sz="3900" b="1" dirty="0">
              <a:solidFill>
                <a:srgbClr val="FFFF00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265860" y="5851525"/>
            <a:ext cx="26154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FFFF00"/>
                </a:solidFill>
              </a:rPr>
              <a:t>Noviembre, 2011</a:t>
            </a:r>
            <a:endParaRPr lang="es-E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2"/>
          <p:cNvSpPr txBox="1">
            <a:spLocks noChangeArrowheads="1"/>
          </p:cNvSpPr>
          <p:nvPr/>
        </p:nvSpPr>
        <p:spPr bwMode="auto">
          <a:xfrm>
            <a:off x="0" y="6174409"/>
            <a:ext cx="7956550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100" dirty="0">
                <a:solidFill>
                  <a:srgbClr val="FFFF00"/>
                </a:solidFill>
              </a:rPr>
              <a:t>P. </a:t>
            </a:r>
            <a:r>
              <a:rPr lang="es-CL" sz="1100" dirty="0" smtClean="0">
                <a:solidFill>
                  <a:srgbClr val="FFFF00"/>
                </a:solidFill>
              </a:rPr>
              <a:t>¿De la siguiente lista de acciones ¿cuáles le gustaría que las </a:t>
            </a:r>
            <a:r>
              <a:rPr lang="es-CL" sz="1100" dirty="0" err="1" smtClean="0">
                <a:solidFill>
                  <a:srgbClr val="FFFF00"/>
                </a:solidFill>
              </a:rPr>
              <a:t>isapres</a:t>
            </a:r>
            <a:r>
              <a:rPr lang="es-CL" sz="1100" dirty="0" smtClean="0">
                <a:solidFill>
                  <a:srgbClr val="FFFF00"/>
                </a:solidFill>
              </a:rPr>
              <a:t> hicieran como servicio de utilidad publica? </a:t>
            </a:r>
          </a:p>
          <a:p>
            <a:pPr eaLnBrk="1" hangingPunct="1"/>
            <a:endParaRPr lang="es-ES" sz="1000" dirty="0">
              <a:solidFill>
                <a:srgbClr val="FFFF00"/>
              </a:solidFill>
            </a:endParaRPr>
          </a:p>
          <a:p>
            <a:pPr eaLnBrk="1" hangingPunct="1"/>
            <a:r>
              <a:rPr lang="es-CL" sz="2000" dirty="0">
                <a:solidFill>
                  <a:srgbClr val="FFFF00"/>
                </a:solidFill>
              </a:rPr>
              <a:t>Barómetro de La Salud  -  Noviembre 2011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77829" name="Text Box 3"/>
          <p:cNvSpPr txBox="1">
            <a:spLocks noChangeArrowheads="1"/>
          </p:cNvSpPr>
          <p:nvPr/>
        </p:nvSpPr>
        <p:spPr bwMode="auto">
          <a:xfrm>
            <a:off x="0" y="18864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CL" sz="3000" b="1" dirty="0" smtClean="0">
                <a:solidFill>
                  <a:srgbClr val="FFFF00"/>
                </a:solidFill>
              </a:rPr>
              <a:t>ACCIONES QUE LE GUSTARÍA QUE LAS ISAPRES HICIERAN POR USTED</a:t>
            </a:r>
            <a:endParaRPr lang="es-ES" sz="3000" b="1" dirty="0">
              <a:solidFill>
                <a:srgbClr val="FFFF00"/>
              </a:solidFill>
            </a:endParaRPr>
          </a:p>
        </p:txBody>
      </p:sp>
      <p:sp>
        <p:nvSpPr>
          <p:cNvPr id="77830" name="Text Box 4"/>
          <p:cNvSpPr txBox="1">
            <a:spLocks noChangeArrowheads="1"/>
          </p:cNvSpPr>
          <p:nvPr/>
        </p:nvSpPr>
        <p:spPr bwMode="auto">
          <a:xfrm>
            <a:off x="7024688" y="12620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s-CL"/>
          </a:p>
        </p:txBody>
      </p:sp>
      <p:sp>
        <p:nvSpPr>
          <p:cNvPr id="77831" name="Text Box 5"/>
          <p:cNvSpPr txBox="1">
            <a:spLocks noChangeArrowheads="1"/>
          </p:cNvSpPr>
          <p:nvPr/>
        </p:nvSpPr>
        <p:spPr bwMode="auto">
          <a:xfrm>
            <a:off x="7024688" y="16224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s-CL"/>
          </a:p>
        </p:txBody>
      </p:sp>
      <p:sp>
        <p:nvSpPr>
          <p:cNvPr id="77832" name="Rectangle 6"/>
          <p:cNvSpPr>
            <a:spLocks noChangeArrowheads="1"/>
          </p:cNvSpPr>
          <p:nvPr/>
        </p:nvSpPr>
        <p:spPr bwMode="auto">
          <a:xfrm>
            <a:off x="1258888" y="1125538"/>
            <a:ext cx="2665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L" b="1" dirty="0">
                <a:solidFill>
                  <a:srgbClr val="FFFF00"/>
                </a:solidFill>
              </a:rPr>
              <a:t>AFILIADOS ISAPRES</a:t>
            </a:r>
          </a:p>
        </p:txBody>
      </p:sp>
      <p:sp>
        <p:nvSpPr>
          <p:cNvPr id="77833" name="Rectangle 7"/>
          <p:cNvSpPr>
            <a:spLocks noChangeArrowheads="1"/>
          </p:cNvSpPr>
          <p:nvPr/>
        </p:nvSpPr>
        <p:spPr bwMode="auto">
          <a:xfrm>
            <a:off x="5940425" y="1125538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L" b="1">
                <a:solidFill>
                  <a:srgbClr val="FFFF00"/>
                </a:solidFill>
              </a:rPr>
              <a:t>AFILIADOS FONASA</a:t>
            </a:r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2051720" y="5805264"/>
            <a:ext cx="720576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s-CL" sz="900" dirty="0" smtClean="0">
                <a:solidFill>
                  <a:srgbClr val="C8D6D0"/>
                </a:solidFill>
              </a:rPr>
              <a:t>N=400</a:t>
            </a:r>
            <a:endParaRPr lang="es-CL" sz="900" dirty="0">
              <a:solidFill>
                <a:srgbClr val="C8D6D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CL" sz="900" dirty="0">
              <a:solidFill>
                <a:srgbClr val="C8D6D0"/>
              </a:solidFill>
            </a:endParaRP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6516216" y="5805264"/>
            <a:ext cx="64807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L" sz="900" dirty="0" smtClean="0">
                <a:solidFill>
                  <a:srgbClr val="C8D6D0"/>
                </a:solidFill>
              </a:rPr>
              <a:t>N=300</a:t>
            </a:r>
            <a:endParaRPr lang="es-ES" sz="900" dirty="0">
              <a:solidFill>
                <a:srgbClr val="C8D6D0"/>
              </a:solidFill>
            </a:endParaRPr>
          </a:p>
        </p:txBody>
      </p:sp>
      <p:graphicFrame>
        <p:nvGraphicFramePr>
          <p:cNvPr id="14" name="1 Gráfico"/>
          <p:cNvGraphicFramePr/>
          <p:nvPr>
            <p:extLst>
              <p:ext uri="{D42A27DB-BD31-4B8C-83A1-F6EECF244321}">
                <p14:modId xmlns:p14="http://schemas.microsoft.com/office/powerpoint/2010/main" val="3283240560"/>
              </p:ext>
            </p:extLst>
          </p:nvPr>
        </p:nvGraphicFramePr>
        <p:xfrm>
          <a:off x="251520" y="1628800"/>
          <a:ext cx="4572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1 Gráfico"/>
          <p:cNvGraphicFramePr/>
          <p:nvPr>
            <p:extLst>
              <p:ext uri="{D42A27DB-BD31-4B8C-83A1-F6EECF244321}">
                <p14:modId xmlns:p14="http://schemas.microsoft.com/office/powerpoint/2010/main" val="2336393118"/>
              </p:ext>
            </p:extLst>
          </p:nvPr>
        </p:nvGraphicFramePr>
        <p:xfrm>
          <a:off x="4572000" y="1628800"/>
          <a:ext cx="4572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Oval 11"/>
          <p:cNvSpPr/>
          <p:nvPr/>
        </p:nvSpPr>
        <p:spPr>
          <a:xfrm>
            <a:off x="3563888" y="3356992"/>
            <a:ext cx="1800200" cy="168155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solidFill>
                  <a:srgbClr val="FFFF00"/>
                </a:solidFill>
              </a:rPr>
              <a:t>Gran oportunidad para vincularse con la sociedad civil</a:t>
            </a:r>
            <a:endParaRPr lang="en-US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656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250825" y="476250"/>
            <a:ext cx="8497888" cy="5761062"/>
          </a:xfrm>
        </p:spPr>
        <p:txBody>
          <a:bodyPr/>
          <a:lstStyle/>
          <a:p>
            <a:pPr algn="just"/>
            <a:r>
              <a:rPr lang="es-CL" sz="2800" b="1" dirty="0" smtClean="0">
                <a:solidFill>
                  <a:srgbClr val="FFFF00"/>
                </a:solidFill>
              </a:rPr>
              <a:t>El  problema del acceso y el desarrollo </a:t>
            </a:r>
            <a:r>
              <a:rPr lang="es-CL" sz="2800" b="1" dirty="0" err="1" smtClean="0">
                <a:solidFill>
                  <a:srgbClr val="FFFF00"/>
                </a:solidFill>
              </a:rPr>
              <a:t>estan</a:t>
            </a:r>
            <a:r>
              <a:rPr lang="es-CL" sz="2800" b="1" dirty="0" smtClean="0">
                <a:solidFill>
                  <a:srgbClr val="FFFF00"/>
                </a:solidFill>
              </a:rPr>
              <a:t> reflejados en estos datos.</a:t>
            </a:r>
            <a:endParaRPr lang="es-CL" sz="2800" b="1" dirty="0">
              <a:solidFill>
                <a:srgbClr val="FFFF00"/>
              </a:solidFill>
            </a:endParaRPr>
          </a:p>
          <a:p>
            <a:pPr algn="just"/>
            <a:r>
              <a:rPr lang="es-CL" sz="2800" b="1" dirty="0" smtClean="0">
                <a:solidFill>
                  <a:srgbClr val="FFFF00"/>
                </a:solidFill>
              </a:rPr>
              <a:t>Hay altos niveles de satisfacción para los usuarios de </a:t>
            </a:r>
            <a:r>
              <a:rPr lang="es-CL" sz="2800" b="1" dirty="0" err="1" smtClean="0">
                <a:solidFill>
                  <a:srgbClr val="FFFF00"/>
                </a:solidFill>
              </a:rPr>
              <a:t>Isapres</a:t>
            </a:r>
            <a:r>
              <a:rPr lang="es-CL" sz="2800" b="1" dirty="0" smtClean="0">
                <a:solidFill>
                  <a:srgbClr val="FFFF00"/>
                </a:solidFill>
              </a:rPr>
              <a:t>, mientras uno de cada dos </a:t>
            </a:r>
            <a:r>
              <a:rPr lang="es-CL" sz="2800" b="1" dirty="0" err="1" smtClean="0">
                <a:solidFill>
                  <a:srgbClr val="FFFF00"/>
                </a:solidFill>
              </a:rPr>
              <a:t>usarios</a:t>
            </a:r>
            <a:r>
              <a:rPr lang="es-CL" sz="2800" b="1" dirty="0" smtClean="0">
                <a:solidFill>
                  <a:srgbClr val="FFFF00"/>
                </a:solidFill>
              </a:rPr>
              <a:t> de </a:t>
            </a:r>
            <a:r>
              <a:rPr lang="es-CL" sz="2800" b="1" dirty="0" err="1" smtClean="0">
                <a:solidFill>
                  <a:srgbClr val="FFFF00"/>
                </a:solidFill>
              </a:rPr>
              <a:t>Fonasa</a:t>
            </a:r>
            <a:r>
              <a:rPr lang="es-CL" sz="2800" b="1" dirty="0" smtClean="0">
                <a:solidFill>
                  <a:srgbClr val="FFFF00"/>
                </a:solidFill>
              </a:rPr>
              <a:t> quieren entrar a un sistema que no pueden pagar.</a:t>
            </a:r>
          </a:p>
          <a:p>
            <a:pPr algn="just"/>
            <a:r>
              <a:rPr lang="es-CL" sz="2800" b="1" dirty="0" smtClean="0">
                <a:solidFill>
                  <a:srgbClr val="FFFF00"/>
                </a:solidFill>
              </a:rPr>
              <a:t>Hay  desigualdad de acceso a los bienes del desarrollo.</a:t>
            </a:r>
          </a:p>
          <a:p>
            <a:pPr algn="just"/>
            <a:r>
              <a:rPr lang="es-CL" sz="2800" b="1" dirty="0" smtClean="0">
                <a:solidFill>
                  <a:srgbClr val="FFFF00"/>
                </a:solidFill>
              </a:rPr>
              <a:t>Chile necesita desmantelar esas desigualdades para llegar a ser un </a:t>
            </a:r>
            <a:r>
              <a:rPr lang="es-CL" sz="2800" b="1" dirty="0" err="1" smtClean="0">
                <a:solidFill>
                  <a:srgbClr val="FFFF00"/>
                </a:solidFill>
              </a:rPr>
              <a:t>pais</a:t>
            </a:r>
            <a:r>
              <a:rPr lang="es-CL" sz="2800" b="1" dirty="0" smtClean="0">
                <a:solidFill>
                  <a:srgbClr val="FFFF00"/>
                </a:solidFill>
              </a:rPr>
              <a:t> desarrollado.</a:t>
            </a:r>
          </a:p>
          <a:p>
            <a:pPr algn="just">
              <a:buFontTx/>
              <a:buNone/>
            </a:pPr>
            <a:endParaRPr lang="es-CL" sz="15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FFFF00"/>
                </a:solidFill>
              </a:rPr>
              <a:t>MUCHAS GRACIAS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250825" y="476250"/>
            <a:ext cx="8497888" cy="5761062"/>
          </a:xfrm>
        </p:spPr>
        <p:txBody>
          <a:bodyPr/>
          <a:lstStyle/>
          <a:p>
            <a:pPr algn="just"/>
            <a:r>
              <a:rPr lang="es-CL" sz="2800" b="1" dirty="0" smtClean="0">
                <a:solidFill>
                  <a:srgbClr val="FFFF00"/>
                </a:solidFill>
              </a:rPr>
              <a:t>El Barómetro de la Salud monitorea la evaluación  de los  afiliados a </a:t>
            </a:r>
            <a:r>
              <a:rPr lang="es-CL" sz="2800" b="1" dirty="0" err="1" smtClean="0">
                <a:solidFill>
                  <a:srgbClr val="FFFF00"/>
                </a:solidFill>
              </a:rPr>
              <a:t>Isapres</a:t>
            </a:r>
            <a:r>
              <a:rPr lang="es-CL" sz="2800" b="1" dirty="0" smtClean="0">
                <a:solidFill>
                  <a:srgbClr val="FFFF00"/>
                </a:solidFill>
              </a:rPr>
              <a:t> y de los afiliados a </a:t>
            </a:r>
            <a:r>
              <a:rPr lang="es-CL" sz="2800" b="1" dirty="0" err="1" smtClean="0">
                <a:solidFill>
                  <a:srgbClr val="FFFF00"/>
                </a:solidFill>
              </a:rPr>
              <a:t>Fonasa</a:t>
            </a:r>
            <a:r>
              <a:rPr lang="es-CL" sz="2800" b="1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es-CL" sz="2800" b="1" dirty="0" smtClean="0">
              <a:solidFill>
                <a:srgbClr val="FFFF00"/>
              </a:solidFill>
            </a:endParaRPr>
          </a:p>
          <a:p>
            <a:pPr algn="just"/>
            <a:r>
              <a:rPr lang="es-CL" sz="2800" b="1" dirty="0" smtClean="0">
                <a:solidFill>
                  <a:srgbClr val="FFFF00"/>
                </a:solidFill>
              </a:rPr>
              <a:t>El Barómetro de la Salud se aplica desde el año 2004 a una muestra representativa de los usuarios de </a:t>
            </a:r>
            <a:r>
              <a:rPr lang="es-CL" sz="2800" b="1" dirty="0" err="1" smtClean="0">
                <a:solidFill>
                  <a:srgbClr val="FFFF00"/>
                </a:solidFill>
              </a:rPr>
              <a:t>Isapres</a:t>
            </a:r>
            <a:r>
              <a:rPr lang="es-CL" sz="2800" b="1" dirty="0" smtClean="0">
                <a:solidFill>
                  <a:srgbClr val="FFFF00"/>
                </a:solidFill>
              </a:rPr>
              <a:t> de Arica a Puerto Montt. En el año 2007 se agrega una muestra de los usuarios de Fonasa.</a:t>
            </a:r>
          </a:p>
          <a:p>
            <a:pPr algn="just">
              <a:buFontTx/>
              <a:buNone/>
            </a:pPr>
            <a:endParaRPr lang="es-CL" sz="1500" b="1" dirty="0" smtClean="0">
              <a:solidFill>
                <a:srgbClr val="FFFF00"/>
              </a:solidFill>
            </a:endParaRPr>
          </a:p>
          <a:p>
            <a:pPr algn="just"/>
            <a:r>
              <a:rPr lang="es-CL" sz="2800" b="1" dirty="0" smtClean="0">
                <a:solidFill>
                  <a:srgbClr val="FFFF00"/>
                </a:solidFill>
              </a:rPr>
              <a:t>En el año 2011 se aplicaron 700 entrevistas cara a cara </a:t>
            </a:r>
            <a:r>
              <a:rPr lang="es-CL" sz="2800" b="1" dirty="0">
                <a:solidFill>
                  <a:srgbClr val="FFFF00"/>
                </a:solidFill>
              </a:rPr>
              <a:t>entre el 16 y 29 de septiembre </a:t>
            </a:r>
            <a:r>
              <a:rPr lang="es-CL" sz="2800" b="1" dirty="0" smtClean="0">
                <a:solidFill>
                  <a:srgbClr val="FFFF00"/>
                </a:solidFill>
              </a:rPr>
              <a:t> con un margen de error del 2,8%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-7938" y="5954713"/>
            <a:ext cx="918051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P. Bajo cuál de las siguientes circunstancias cree Ud. que es beneficioso para Ud. cambiarse a una Isapre, o no se cambiaría por ninguna circunstancia a una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Isapre? *Me cambiaría si…suma las categorías “Si el Estado me asegurara que por el mismo pago actual me recibiría una Isapre (31%)” más “Si mi ingreso me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lo permitiera, me cambiaría a una Isapre (17%)”</a:t>
            </a:r>
          </a:p>
          <a:p>
            <a:pPr eaLnBrk="1" hangingPunct="1"/>
            <a:endParaRPr lang="es-CL" sz="500" dirty="0">
              <a:solidFill>
                <a:srgbClr val="FFFF00"/>
              </a:solidFill>
            </a:endParaRPr>
          </a:p>
          <a:p>
            <a:pPr eaLnBrk="1" hangingPunct="1"/>
            <a:r>
              <a:rPr lang="es-CL" sz="2000" dirty="0">
                <a:solidFill>
                  <a:srgbClr val="FFFF00"/>
                </a:solidFill>
              </a:rPr>
              <a:t>Barómetro </a:t>
            </a:r>
            <a:r>
              <a:rPr lang="es-CL" sz="2000" dirty="0" smtClean="0">
                <a:solidFill>
                  <a:srgbClr val="FFFF00"/>
                </a:solidFill>
              </a:rPr>
              <a:t>de La Salud  </a:t>
            </a:r>
            <a:r>
              <a:rPr lang="es-CL" sz="2000" dirty="0">
                <a:solidFill>
                  <a:srgbClr val="FFFF00"/>
                </a:solidFill>
              </a:rPr>
              <a:t>-  </a:t>
            </a:r>
            <a:r>
              <a:rPr lang="es-CL" sz="2000" dirty="0" smtClean="0">
                <a:solidFill>
                  <a:srgbClr val="FFFF00"/>
                </a:solidFill>
              </a:rPr>
              <a:t>Noviembre 2011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-26988"/>
            <a:ext cx="9144000" cy="99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CL" sz="3300" b="1" dirty="0">
                <a:solidFill>
                  <a:srgbClr val="FFFF00"/>
                </a:solidFill>
              </a:rPr>
              <a:t>¿SE CAMBIARÍA A UNA ISAPRE? - </a:t>
            </a:r>
            <a:r>
              <a:rPr lang="es-CL" sz="3300" b="1" dirty="0" smtClean="0">
                <a:solidFill>
                  <a:srgbClr val="FFFF00"/>
                </a:solidFill>
              </a:rPr>
              <a:t>2011</a:t>
            </a:r>
            <a:endParaRPr lang="es-CL" sz="3300" b="1" dirty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s-CL" sz="3300" b="1" dirty="0">
                <a:solidFill>
                  <a:srgbClr val="FFFF00"/>
                </a:solidFill>
              </a:rPr>
              <a:t>Responden usuarios de Fonasa</a:t>
            </a:r>
            <a:endParaRPr lang="es-ES" sz="33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435001"/>
              </p:ext>
            </p:extLst>
          </p:nvPr>
        </p:nvGraphicFramePr>
        <p:xfrm>
          <a:off x="369093" y="908720"/>
          <a:ext cx="8405813" cy="491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Box 11"/>
          <p:cNvSpPr txBox="1">
            <a:spLocks noChangeArrowheads="1"/>
          </p:cNvSpPr>
          <p:nvPr/>
        </p:nvSpPr>
        <p:spPr bwMode="auto">
          <a:xfrm>
            <a:off x="6480175" y="1268760"/>
            <a:ext cx="26638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600" dirty="0">
                <a:solidFill>
                  <a:srgbClr val="FFFF00"/>
                </a:solidFill>
              </a:rPr>
              <a:t>Si el Estado me asegurara</a:t>
            </a:r>
          </a:p>
          <a:p>
            <a:pPr eaLnBrk="1" hangingPunct="1"/>
            <a:r>
              <a:rPr lang="es-CL" sz="1600" dirty="0">
                <a:solidFill>
                  <a:srgbClr val="FFFF00"/>
                </a:solidFill>
              </a:rPr>
              <a:t>acceso por el mismo pago </a:t>
            </a:r>
          </a:p>
          <a:p>
            <a:pPr eaLnBrk="1" hangingPunct="1"/>
            <a:r>
              <a:rPr lang="es-CL" sz="1600" dirty="0">
                <a:solidFill>
                  <a:srgbClr val="FFFF00"/>
                </a:solidFill>
              </a:rPr>
              <a:t>actual</a:t>
            </a:r>
          </a:p>
          <a:p>
            <a:pPr eaLnBrk="1" hangingPunct="1"/>
            <a:r>
              <a:rPr lang="es-CL" sz="1600" dirty="0">
                <a:solidFill>
                  <a:srgbClr val="FFFF00"/>
                </a:solidFill>
              </a:rPr>
              <a:t>Si mi ingreso me lo permitiera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6227763" y="1556792"/>
            <a:ext cx="287337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6227763" y="2204864"/>
            <a:ext cx="287337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" name="Oval 9"/>
          <p:cNvSpPr/>
          <p:nvPr/>
        </p:nvSpPr>
        <p:spPr>
          <a:xfrm>
            <a:off x="5508104" y="2780928"/>
            <a:ext cx="2957363" cy="201622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FFFF00"/>
                </a:solidFill>
              </a:rPr>
              <a:t>Uno de cada dos usuarios de </a:t>
            </a:r>
            <a:r>
              <a:rPr lang="es-ES" b="1" dirty="0" err="1">
                <a:solidFill>
                  <a:srgbClr val="FFFF00"/>
                </a:solidFill>
              </a:rPr>
              <a:t>Fonasa</a:t>
            </a:r>
            <a:r>
              <a:rPr lang="es-ES" b="1" dirty="0">
                <a:solidFill>
                  <a:srgbClr val="FFFF00"/>
                </a:solidFill>
              </a:rPr>
              <a:t> se cambiaría a una </a:t>
            </a:r>
            <a:r>
              <a:rPr lang="es-ES" b="1" dirty="0" err="1">
                <a:solidFill>
                  <a:srgbClr val="FFFF00"/>
                </a:solidFill>
              </a:rPr>
              <a:t>Isapre</a:t>
            </a:r>
            <a:endParaRPr lang="es-E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0" y="5695950"/>
            <a:ext cx="9144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P. Como usuario </a:t>
            </a:r>
            <a:r>
              <a:rPr lang="es-CL" sz="1000" dirty="0" smtClean="0">
                <a:solidFill>
                  <a:srgbClr val="FFFF00"/>
                </a:solidFill>
              </a:rPr>
              <a:t>de Isapres, </a:t>
            </a:r>
            <a:r>
              <a:rPr lang="es-CL" sz="1000" dirty="0">
                <a:solidFill>
                  <a:srgbClr val="FFFF00"/>
                </a:solidFill>
              </a:rPr>
              <a:t>¿Qué tan informado está acerca de cómo acceder a los servicios de su Isapre? *Sólo informados 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P. Como usuario de Fonasa, ¿Qué tan informado está acerca de cómo acceder a los servicios de Fonasa? *Sólo informados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P.  De acuerdo a su experiencia como usuario de Isapre, con una escala de 1 a 7, donde 1 es pésimo y 7 es excelente ¿Cómo evaluaría en términos generales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a su Isapre? *Sólo promedios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P. ¿Y cómo evaluaría a las Isapres por lo que Ud. sabe o ha oído, y sin ser usuario de una en particular? *Sólo promedios</a:t>
            </a:r>
          </a:p>
          <a:p>
            <a:pPr eaLnBrk="1" hangingPunct="1"/>
            <a:endParaRPr lang="es-ES" sz="500" dirty="0">
              <a:solidFill>
                <a:srgbClr val="FFFF00"/>
              </a:solidFill>
            </a:endParaRPr>
          </a:p>
          <a:p>
            <a:pPr eaLnBrk="1" hangingPunct="1"/>
            <a:r>
              <a:rPr lang="es-CL" sz="2000" dirty="0">
                <a:solidFill>
                  <a:srgbClr val="FFFF00"/>
                </a:solidFill>
              </a:rPr>
              <a:t>Barómetro </a:t>
            </a:r>
            <a:r>
              <a:rPr lang="es-CL" sz="2000" dirty="0" smtClean="0">
                <a:solidFill>
                  <a:srgbClr val="FFFF00"/>
                </a:solidFill>
              </a:rPr>
              <a:t>de La Salud  </a:t>
            </a:r>
            <a:r>
              <a:rPr lang="es-CL" sz="2000" dirty="0">
                <a:solidFill>
                  <a:srgbClr val="FFFF00"/>
                </a:solidFill>
              </a:rPr>
              <a:t>-  </a:t>
            </a:r>
            <a:r>
              <a:rPr lang="es-CL" sz="2000" dirty="0" smtClean="0">
                <a:solidFill>
                  <a:srgbClr val="FFFF00"/>
                </a:solidFill>
              </a:rPr>
              <a:t>Noviembre 2011</a:t>
            </a:r>
            <a:endParaRPr lang="es-CL" sz="2000" dirty="0">
              <a:solidFill>
                <a:srgbClr val="FFFF00"/>
              </a:solidFill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00025" y="-46038"/>
            <a:ext cx="8675688" cy="99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sz="3300" b="1" dirty="0">
                <a:solidFill>
                  <a:srgbClr val="FFFF00"/>
                </a:solidFill>
              </a:rPr>
              <a:t>NIVEL DE INFORMACIÓN Y NOTA</a:t>
            </a:r>
          </a:p>
          <a:p>
            <a:pPr algn="ctr" eaLnBrk="1" hangingPunct="1">
              <a:lnSpc>
                <a:spcPct val="90000"/>
              </a:lnSpc>
            </a:pPr>
            <a:r>
              <a:rPr lang="es-ES" sz="3300" b="1" dirty="0">
                <a:solidFill>
                  <a:srgbClr val="FFFF00"/>
                </a:solidFill>
              </a:rPr>
              <a:t> ISAPRE – FONASA 2008- </a:t>
            </a:r>
            <a:r>
              <a:rPr lang="es-ES" sz="3300" b="1" dirty="0" smtClean="0">
                <a:solidFill>
                  <a:srgbClr val="FFFF00"/>
                </a:solidFill>
              </a:rPr>
              <a:t>2011</a:t>
            </a:r>
            <a:endParaRPr lang="es-ES" sz="33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489296"/>
              </p:ext>
            </p:extLst>
          </p:nvPr>
        </p:nvGraphicFramePr>
        <p:xfrm>
          <a:off x="250825" y="1008063"/>
          <a:ext cx="4486275" cy="471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 rot="-5400000">
            <a:off x="-759618" y="2723356"/>
            <a:ext cx="172085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 b="1">
                <a:solidFill>
                  <a:srgbClr val="FFFF00"/>
                </a:solidFill>
              </a:rPr>
              <a:t>PORCENTAJE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3346450" y="1136651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b="1" dirty="0">
                <a:solidFill>
                  <a:srgbClr val="FFFF00"/>
                </a:solidFill>
              </a:rPr>
              <a:t>Isapres</a:t>
            </a:r>
          </a:p>
        </p:txBody>
      </p:sp>
      <p:sp>
        <p:nvSpPr>
          <p:cNvPr id="1032" name="TextBox 8"/>
          <p:cNvSpPr txBox="1">
            <a:spLocks noChangeArrowheads="1"/>
          </p:cNvSpPr>
          <p:nvPr/>
        </p:nvSpPr>
        <p:spPr bwMode="auto">
          <a:xfrm>
            <a:off x="3476625" y="3220888"/>
            <a:ext cx="1020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b="1" dirty="0">
                <a:solidFill>
                  <a:srgbClr val="FFFF00"/>
                </a:solidFill>
              </a:rPr>
              <a:t>Fonasa</a:t>
            </a: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179388" y="836613"/>
            <a:ext cx="4787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L" sz="1600" b="1">
                <a:solidFill>
                  <a:srgbClr val="FFFF00"/>
                </a:solidFill>
              </a:rPr>
              <a:t>INFORMACIÓN SERVICIOS DE SUS SISTEMA</a:t>
            </a: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5651500" y="868363"/>
            <a:ext cx="2665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L" sz="1600" b="1">
                <a:solidFill>
                  <a:srgbClr val="FFFF00"/>
                </a:solidFill>
              </a:rPr>
              <a:t>NOTA A SU SISTEMA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620139"/>
              </p:ext>
            </p:extLst>
          </p:nvPr>
        </p:nvGraphicFramePr>
        <p:xfrm>
          <a:off x="4765675" y="1008063"/>
          <a:ext cx="4327525" cy="477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35" name="Text Box 6"/>
          <p:cNvSpPr txBox="1">
            <a:spLocks noChangeArrowheads="1"/>
          </p:cNvSpPr>
          <p:nvPr/>
        </p:nvSpPr>
        <p:spPr bwMode="auto">
          <a:xfrm rot="-5400000">
            <a:off x="3782219" y="2721769"/>
            <a:ext cx="17208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 b="1">
                <a:solidFill>
                  <a:srgbClr val="FFFF00"/>
                </a:solidFill>
              </a:rPr>
              <a:t>NOTA</a:t>
            </a:r>
          </a:p>
        </p:txBody>
      </p:sp>
      <p:sp>
        <p:nvSpPr>
          <p:cNvPr id="1036" name="TextBox 7"/>
          <p:cNvSpPr txBox="1">
            <a:spLocks noChangeArrowheads="1"/>
          </p:cNvSpPr>
          <p:nvPr/>
        </p:nvSpPr>
        <p:spPr bwMode="auto">
          <a:xfrm>
            <a:off x="7824788" y="1085057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b="1" dirty="0">
                <a:solidFill>
                  <a:srgbClr val="FFFF00"/>
                </a:solidFill>
              </a:rPr>
              <a:t>Isapres</a:t>
            </a:r>
          </a:p>
        </p:txBody>
      </p:sp>
      <p:sp>
        <p:nvSpPr>
          <p:cNvPr id="1037" name="TextBox 8"/>
          <p:cNvSpPr txBox="1">
            <a:spLocks noChangeArrowheads="1"/>
          </p:cNvSpPr>
          <p:nvPr/>
        </p:nvSpPr>
        <p:spPr bwMode="auto">
          <a:xfrm>
            <a:off x="7702550" y="2854175"/>
            <a:ext cx="1020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b="1" dirty="0">
                <a:solidFill>
                  <a:srgbClr val="FFFF00"/>
                </a:solidFill>
              </a:rPr>
              <a:t>Fonasa</a:t>
            </a:r>
          </a:p>
        </p:txBody>
      </p:sp>
      <p:sp>
        <p:nvSpPr>
          <p:cNvPr id="1038" name="Text Box 17"/>
          <p:cNvSpPr txBox="1">
            <a:spLocks noChangeArrowheads="1"/>
          </p:cNvSpPr>
          <p:nvPr/>
        </p:nvSpPr>
        <p:spPr bwMode="auto">
          <a:xfrm>
            <a:off x="1491655" y="5427663"/>
            <a:ext cx="63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bg1"/>
                </a:solidFill>
              </a:rPr>
              <a:t>N=400</a:t>
            </a:r>
          </a:p>
        </p:txBody>
      </p:sp>
      <p:sp>
        <p:nvSpPr>
          <p:cNvPr id="1039" name="Text Box 18"/>
          <p:cNvSpPr txBox="1">
            <a:spLocks noChangeArrowheads="1"/>
          </p:cNvSpPr>
          <p:nvPr/>
        </p:nvSpPr>
        <p:spPr bwMode="auto">
          <a:xfrm>
            <a:off x="3203575" y="5427663"/>
            <a:ext cx="63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bg1"/>
                </a:solidFill>
              </a:rPr>
              <a:t>N=300</a:t>
            </a:r>
          </a:p>
        </p:txBody>
      </p:sp>
      <p:sp>
        <p:nvSpPr>
          <p:cNvPr id="1040" name="Text Box 19"/>
          <p:cNvSpPr txBox="1">
            <a:spLocks noChangeArrowheads="1"/>
          </p:cNvSpPr>
          <p:nvPr/>
        </p:nvSpPr>
        <p:spPr bwMode="auto">
          <a:xfrm>
            <a:off x="5584999" y="5427663"/>
            <a:ext cx="63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bg1"/>
                </a:solidFill>
              </a:rPr>
              <a:t>N=400</a:t>
            </a:r>
          </a:p>
        </p:txBody>
      </p:sp>
      <p:sp>
        <p:nvSpPr>
          <p:cNvPr id="1041" name="Text Box 20"/>
          <p:cNvSpPr txBox="1">
            <a:spLocks noChangeArrowheads="1"/>
          </p:cNvSpPr>
          <p:nvPr/>
        </p:nvSpPr>
        <p:spPr bwMode="auto">
          <a:xfrm>
            <a:off x="7702550" y="5430044"/>
            <a:ext cx="63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bg1"/>
                </a:solidFill>
              </a:rPr>
              <a:t>N=300</a:t>
            </a: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3838575" y="1527175"/>
            <a:ext cx="0" cy="2159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H="1" flipV="1">
            <a:off x="3902270" y="3037532"/>
            <a:ext cx="0" cy="183356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8316913" y="1577975"/>
            <a:ext cx="0" cy="334963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V="1">
            <a:off x="8316913" y="2458641"/>
            <a:ext cx="0" cy="409971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" name="Oval 3"/>
          <p:cNvSpPr/>
          <p:nvPr/>
        </p:nvSpPr>
        <p:spPr>
          <a:xfrm>
            <a:off x="699221" y="2008187"/>
            <a:ext cx="3959075" cy="52942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smtClean="0">
                <a:solidFill>
                  <a:srgbClr val="FFFF00"/>
                </a:solidFill>
              </a:rPr>
              <a:t>Brecha  de información</a:t>
            </a:r>
          </a:p>
          <a:p>
            <a:pPr algn="ctr"/>
            <a:r>
              <a:rPr lang="es-CL" sz="1200" b="1" dirty="0" smtClean="0">
                <a:solidFill>
                  <a:srgbClr val="FFFF00"/>
                </a:solidFill>
              </a:rPr>
              <a:t> </a:t>
            </a:r>
            <a:r>
              <a:rPr lang="es-CL" sz="1200" b="1" dirty="0" err="1" smtClean="0">
                <a:solidFill>
                  <a:srgbClr val="FFFF00"/>
                </a:solidFill>
              </a:rPr>
              <a:t>Isapre</a:t>
            </a:r>
            <a:r>
              <a:rPr lang="es-CL" sz="1200" b="1" dirty="0" smtClean="0">
                <a:solidFill>
                  <a:srgbClr val="FFFF00"/>
                </a:solidFill>
              </a:rPr>
              <a:t> -  </a:t>
            </a:r>
            <a:r>
              <a:rPr lang="es-CL" sz="1200" b="1" dirty="0" err="1" smtClean="0">
                <a:solidFill>
                  <a:srgbClr val="FFFF00"/>
                </a:solidFill>
              </a:rPr>
              <a:t>Fonasa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184925" y="2663627"/>
            <a:ext cx="2639863" cy="134143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smtClean="0">
                <a:solidFill>
                  <a:srgbClr val="FFFF00"/>
                </a:solidFill>
              </a:rPr>
              <a:t>Baja la evaluación de todas las instituciones en 2011</a:t>
            </a:r>
          </a:p>
          <a:p>
            <a:pPr algn="ctr"/>
            <a:r>
              <a:rPr lang="es-CL" sz="1200" b="1" dirty="0" smtClean="0">
                <a:solidFill>
                  <a:srgbClr val="FFFF00"/>
                </a:solidFill>
              </a:rPr>
              <a:t>Aquí </a:t>
            </a:r>
            <a:r>
              <a:rPr lang="es-CL" sz="1200" b="1" dirty="0" err="1" smtClean="0">
                <a:solidFill>
                  <a:srgbClr val="FFFF00"/>
                </a:solidFill>
              </a:rPr>
              <a:t>Isapres</a:t>
            </a:r>
            <a:r>
              <a:rPr lang="es-CL" sz="1200" b="1" dirty="0" smtClean="0">
                <a:solidFill>
                  <a:srgbClr val="FFFF00"/>
                </a:solidFill>
              </a:rPr>
              <a:t> y </a:t>
            </a:r>
            <a:r>
              <a:rPr lang="es-CL" sz="1200" b="1" dirty="0" err="1" smtClean="0">
                <a:solidFill>
                  <a:srgbClr val="FFFF00"/>
                </a:solidFill>
              </a:rPr>
              <a:t>Fonasa</a:t>
            </a:r>
            <a:endParaRPr lang="en-US" sz="1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ES" sz="3600" b="1" dirty="0" smtClean="0">
                <a:solidFill>
                  <a:srgbClr val="FFFF00"/>
                </a:solidFill>
              </a:rPr>
              <a:t>ISAPRE Y FONASA - 2011 </a:t>
            </a:r>
            <a:br>
              <a:rPr lang="es-ES" sz="3600" b="1" dirty="0" smtClean="0">
                <a:solidFill>
                  <a:srgbClr val="FFFF00"/>
                </a:solidFill>
              </a:rPr>
            </a:br>
            <a:r>
              <a:rPr lang="es-ES" sz="3600" b="1" dirty="0" smtClean="0">
                <a:solidFill>
                  <a:srgbClr val="FFFF00"/>
                </a:solidFill>
              </a:rPr>
              <a:t>Evaluado por sus respectivos usuarios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0" y="5688449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P. </a:t>
            </a:r>
            <a:r>
              <a:rPr lang="es-ES" sz="1000" dirty="0">
                <a:solidFill>
                  <a:srgbClr val="FFFF00"/>
                </a:solidFill>
              </a:rPr>
              <a:t>Por favor, mire esta tarjeta y dígame, para cada una de las instituciones mencionadas en la lista ¿cuánta confianza tiene usted en ellas: mucha, algo, poca o</a:t>
            </a:r>
          </a:p>
          <a:p>
            <a:pPr eaLnBrk="1" hangingPunct="1"/>
            <a:r>
              <a:rPr lang="es-ES" sz="1000" dirty="0">
                <a:solidFill>
                  <a:srgbClr val="FFFF00"/>
                </a:solidFill>
              </a:rPr>
              <a:t>ninguna confianza en...?  *Sólo “Mucha” más ”Algo”</a:t>
            </a:r>
          </a:p>
          <a:p>
            <a:pPr eaLnBrk="1" hangingPunct="1"/>
            <a:r>
              <a:rPr lang="es-ES" sz="1000" dirty="0">
                <a:solidFill>
                  <a:srgbClr val="FFFF00"/>
                </a:solidFill>
              </a:rPr>
              <a:t>P. ¿Cuán satisfecho diría Ud. que está con su  Isapre? P. ¿Cuán satisfecho diría Ud. que está con Fonasa? *Sólo “Muy satisfecho” más “Algo satisfecho”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P. ¿Y cómo evalúa a las </a:t>
            </a:r>
            <a:r>
              <a:rPr lang="es-CL" sz="1000" dirty="0" err="1">
                <a:solidFill>
                  <a:srgbClr val="FFFF00"/>
                </a:solidFill>
              </a:rPr>
              <a:t>isapres</a:t>
            </a:r>
            <a:r>
              <a:rPr lang="es-CL" sz="1000" dirty="0">
                <a:solidFill>
                  <a:srgbClr val="FFFF00"/>
                </a:solidFill>
              </a:rPr>
              <a:t>?    P. ¿Y cómo evalúa a Fonasa?  *Sólo </a:t>
            </a:r>
            <a:r>
              <a:rPr lang="es-ES" sz="1000" dirty="0">
                <a:solidFill>
                  <a:srgbClr val="FFFF00"/>
                </a:solidFill>
              </a:rPr>
              <a:t> “Muy bueno” más “Bueno” </a:t>
            </a:r>
          </a:p>
          <a:p>
            <a:pPr eaLnBrk="1" hangingPunct="1"/>
            <a:endParaRPr lang="es-CL" sz="1000" dirty="0">
              <a:solidFill>
                <a:srgbClr val="FFFF00"/>
              </a:solidFill>
            </a:endParaRPr>
          </a:p>
          <a:p>
            <a:pPr eaLnBrk="1" hangingPunct="1"/>
            <a:r>
              <a:rPr lang="es-CL" sz="2000" dirty="0">
                <a:solidFill>
                  <a:srgbClr val="FFFF00"/>
                </a:solidFill>
              </a:rPr>
              <a:t>Barómetro </a:t>
            </a:r>
            <a:r>
              <a:rPr lang="es-CL" sz="2000" dirty="0" smtClean="0">
                <a:solidFill>
                  <a:srgbClr val="FFFF00"/>
                </a:solidFill>
              </a:rPr>
              <a:t>de La Salud  </a:t>
            </a:r>
            <a:r>
              <a:rPr lang="es-CL" sz="2000" dirty="0">
                <a:solidFill>
                  <a:srgbClr val="FFFF00"/>
                </a:solidFill>
              </a:rPr>
              <a:t>-  </a:t>
            </a:r>
            <a:r>
              <a:rPr lang="es-CL" sz="2000" dirty="0" smtClean="0">
                <a:solidFill>
                  <a:srgbClr val="FFFF00"/>
                </a:solidFill>
              </a:rPr>
              <a:t>Noviembre 2011</a:t>
            </a:r>
            <a:endParaRPr lang="es-ES" sz="2000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452921"/>
              </p:ext>
            </p:extLst>
          </p:nvPr>
        </p:nvGraphicFramePr>
        <p:xfrm>
          <a:off x="22225" y="1150938"/>
          <a:ext cx="9070975" cy="4537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645545" y="5451911"/>
            <a:ext cx="63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bg1"/>
                </a:solidFill>
              </a:rPr>
              <a:t>N=400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5435600" y="5413812"/>
            <a:ext cx="63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bg1"/>
                </a:solidFill>
              </a:rPr>
              <a:t>N=300</a:t>
            </a:r>
          </a:p>
        </p:txBody>
      </p:sp>
      <p:sp>
        <p:nvSpPr>
          <p:cNvPr id="7" name="Oval 6"/>
          <p:cNvSpPr/>
          <p:nvPr/>
        </p:nvSpPr>
        <p:spPr>
          <a:xfrm>
            <a:off x="2195736" y="1268760"/>
            <a:ext cx="1449809" cy="129614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 err="1" smtClean="0">
                <a:solidFill>
                  <a:srgbClr val="FFFF00"/>
                </a:solidFill>
              </a:rPr>
              <a:t>Isapres</a:t>
            </a:r>
            <a:r>
              <a:rPr lang="es-CL" sz="1100" b="1" dirty="0" smtClean="0">
                <a:solidFill>
                  <a:srgbClr val="FFFF00"/>
                </a:solidFill>
              </a:rPr>
              <a:t> mejor posicionada que </a:t>
            </a:r>
            <a:r>
              <a:rPr lang="es-CL" sz="1100" b="1" dirty="0" err="1" smtClean="0">
                <a:solidFill>
                  <a:srgbClr val="FFFF00"/>
                </a:solidFill>
              </a:rPr>
              <a:t>Fonasa</a:t>
            </a:r>
            <a:r>
              <a:rPr lang="es-CL" sz="1100" b="1" dirty="0" smtClean="0">
                <a:solidFill>
                  <a:srgbClr val="FFFF00"/>
                </a:solidFill>
              </a:rPr>
              <a:t>.</a:t>
            </a:r>
            <a:endParaRPr lang="en-US" sz="11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</a:rPr>
              <a:t>ISAPRES </a:t>
            </a:r>
            <a:r>
              <a:rPr lang="es-ES" sz="3200" b="1" dirty="0">
                <a:solidFill>
                  <a:srgbClr val="FFFF00"/>
                </a:solidFill>
              </a:rPr>
              <a:t>Y FONASA - </a:t>
            </a:r>
            <a:r>
              <a:rPr lang="es-ES" sz="3200" b="1" dirty="0" smtClean="0">
                <a:solidFill>
                  <a:srgbClr val="FFFF00"/>
                </a:solidFill>
              </a:rPr>
              <a:t>2011</a:t>
            </a:r>
            <a:endParaRPr lang="es-ES" sz="3200" b="1" dirty="0">
              <a:solidFill>
                <a:srgbClr val="FFFF00"/>
              </a:solidFill>
            </a:endParaRPr>
          </a:p>
          <a:p>
            <a:pPr algn="ctr"/>
            <a:r>
              <a:rPr lang="es-ES" sz="2500" b="1" dirty="0">
                <a:solidFill>
                  <a:srgbClr val="FFFF00"/>
                </a:solidFill>
              </a:rPr>
              <a:t>Comparando características por sus respectivos usuarios</a:t>
            </a:r>
            <a:endParaRPr lang="es-ES" sz="2500" b="1" dirty="0">
              <a:solidFill>
                <a:schemeClr val="tx2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5810250"/>
            <a:ext cx="91440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P. ¿De acuerdo a su experiencia como usuario de Isapre / </a:t>
            </a:r>
            <a:r>
              <a:rPr lang="es-CL" sz="1000" dirty="0" err="1">
                <a:solidFill>
                  <a:srgbClr val="FFFF00"/>
                </a:solidFill>
              </a:rPr>
              <a:t>Fonasa,con</a:t>
            </a:r>
            <a:r>
              <a:rPr lang="es-CL" sz="1000" dirty="0">
                <a:solidFill>
                  <a:srgbClr val="FFFF00"/>
                </a:solidFill>
              </a:rPr>
              <a:t> una escala de 1 a 7, donde 1 es pésimo y 7 es excelente ¿Cómo evaluaría en términos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generales a Isapre / Fonasa ? *Sólo promedios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P. Piense en la última vez que fue a su Isapre/Fonasa y utilizando la siguiente escala de 1 a 7, donde 1 significa que la atención recibida fue pésima y 7 que la</a:t>
            </a:r>
          </a:p>
          <a:p>
            <a:pPr eaLnBrk="1" hangingPunct="1"/>
            <a:r>
              <a:rPr lang="es-CL" sz="1000" dirty="0">
                <a:solidFill>
                  <a:srgbClr val="FFFF00"/>
                </a:solidFill>
              </a:rPr>
              <a:t>atención fue excelente, ¿Cómo calificaría la atención que recibió en los siguientes aspectos…? *Sólo promedios</a:t>
            </a:r>
          </a:p>
          <a:p>
            <a:pPr eaLnBrk="1" hangingPunct="1">
              <a:lnSpc>
                <a:spcPct val="90000"/>
              </a:lnSpc>
            </a:pPr>
            <a:endParaRPr lang="es-CL" sz="500" dirty="0">
              <a:solidFill>
                <a:srgbClr val="FFFF00"/>
              </a:solidFill>
            </a:endParaRPr>
          </a:p>
          <a:p>
            <a:pPr eaLnBrk="1" hangingPunct="1"/>
            <a:r>
              <a:rPr lang="es-CL" sz="2000" dirty="0">
                <a:solidFill>
                  <a:srgbClr val="FFFF00"/>
                </a:solidFill>
              </a:rPr>
              <a:t>Barómetro </a:t>
            </a:r>
            <a:r>
              <a:rPr lang="es-CL" sz="2000" dirty="0" smtClean="0">
                <a:solidFill>
                  <a:srgbClr val="FFFF00"/>
                </a:solidFill>
              </a:rPr>
              <a:t>de La Salud  </a:t>
            </a:r>
            <a:r>
              <a:rPr lang="es-CL" sz="2000" dirty="0">
                <a:solidFill>
                  <a:srgbClr val="FFFF00"/>
                </a:solidFill>
              </a:rPr>
              <a:t>-  </a:t>
            </a:r>
            <a:r>
              <a:rPr lang="es-CL" sz="2000" dirty="0" smtClean="0">
                <a:solidFill>
                  <a:srgbClr val="FFFF00"/>
                </a:solidFill>
              </a:rPr>
              <a:t>Noviembre 2011</a:t>
            </a:r>
            <a:endParaRPr lang="es-ES" sz="2000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086782"/>
              </p:ext>
            </p:extLst>
          </p:nvPr>
        </p:nvGraphicFramePr>
        <p:xfrm>
          <a:off x="36512" y="692697"/>
          <a:ext cx="9070975" cy="487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563938" y="5432425"/>
            <a:ext cx="63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bg1"/>
                </a:solidFill>
              </a:rPr>
              <a:t>N=400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5508625" y="5432424"/>
            <a:ext cx="63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bg1"/>
                </a:solidFill>
              </a:rPr>
              <a:t>N=300</a:t>
            </a:r>
          </a:p>
        </p:txBody>
      </p:sp>
      <p:sp>
        <p:nvSpPr>
          <p:cNvPr id="7" name="Oval 6"/>
          <p:cNvSpPr/>
          <p:nvPr/>
        </p:nvSpPr>
        <p:spPr>
          <a:xfrm>
            <a:off x="755576" y="896939"/>
            <a:ext cx="7632848" cy="42478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err="1" smtClean="0">
                <a:solidFill>
                  <a:srgbClr val="FFFF00"/>
                </a:solidFill>
              </a:rPr>
              <a:t>Isapres</a:t>
            </a:r>
            <a:r>
              <a:rPr lang="es-CL" sz="1200" b="1" dirty="0">
                <a:solidFill>
                  <a:srgbClr val="FFFF00"/>
                </a:solidFill>
              </a:rPr>
              <a:t> </a:t>
            </a:r>
            <a:r>
              <a:rPr lang="es-CL" sz="1200" b="1" dirty="0" smtClean="0">
                <a:solidFill>
                  <a:srgbClr val="FFFF00"/>
                </a:solidFill>
              </a:rPr>
              <a:t>mejor evaluadas que </a:t>
            </a:r>
            <a:r>
              <a:rPr lang="es-CL" sz="1200" b="1" dirty="0" err="1" smtClean="0">
                <a:solidFill>
                  <a:srgbClr val="FFFF00"/>
                </a:solidFill>
              </a:rPr>
              <a:t>Fonasa</a:t>
            </a:r>
            <a:r>
              <a:rPr lang="es-CL" sz="1200" b="1" dirty="0" smtClean="0">
                <a:solidFill>
                  <a:srgbClr val="FFFF00"/>
                </a:solidFill>
              </a:rPr>
              <a:t> en todas las características</a:t>
            </a:r>
            <a:endParaRPr lang="en-US" sz="1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4925" y="6099175"/>
            <a:ext cx="91090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s-ES" sz="1000" dirty="0">
                <a:solidFill>
                  <a:srgbClr val="FFFF00"/>
                </a:solidFill>
              </a:rPr>
              <a:t>P. En estos 29 años de existencia de las Isapres. ¿Quién cree Ud. que ha contribuido más, las Isapres o el Estado en los siguientes aspectos…? </a:t>
            </a:r>
          </a:p>
          <a:p>
            <a:pPr eaLnBrk="1" hangingPunct="1">
              <a:lnSpc>
                <a:spcPct val="85000"/>
              </a:lnSpc>
            </a:pPr>
            <a:r>
              <a:rPr lang="es-ES" sz="1000" dirty="0">
                <a:solidFill>
                  <a:srgbClr val="FFFF00"/>
                </a:solidFill>
              </a:rPr>
              <a:t>*Aquí sólo “Isapres”</a:t>
            </a:r>
          </a:p>
          <a:p>
            <a:pPr eaLnBrk="1" hangingPunct="1">
              <a:lnSpc>
                <a:spcPct val="85000"/>
              </a:lnSpc>
            </a:pPr>
            <a:endParaRPr lang="es-ES" sz="1000" dirty="0">
              <a:solidFill>
                <a:srgbClr val="FFFF00"/>
              </a:solidFill>
            </a:endParaRPr>
          </a:p>
          <a:p>
            <a:pPr eaLnBrk="1" hangingPunct="1"/>
            <a:r>
              <a:rPr lang="es-CL" sz="2000" dirty="0">
                <a:solidFill>
                  <a:srgbClr val="FFFF00"/>
                </a:solidFill>
              </a:rPr>
              <a:t>Barómetro </a:t>
            </a:r>
            <a:r>
              <a:rPr lang="es-CL" sz="2000" dirty="0" smtClean="0">
                <a:solidFill>
                  <a:srgbClr val="FFFF00"/>
                </a:solidFill>
              </a:rPr>
              <a:t>de La Salud  </a:t>
            </a:r>
            <a:r>
              <a:rPr lang="es-CL" sz="2000" dirty="0">
                <a:solidFill>
                  <a:srgbClr val="FFFF00"/>
                </a:solidFill>
              </a:rPr>
              <a:t>-  </a:t>
            </a:r>
            <a:r>
              <a:rPr lang="es-CL" sz="2000" dirty="0" smtClean="0">
                <a:solidFill>
                  <a:srgbClr val="FFFF00"/>
                </a:solidFill>
              </a:rPr>
              <a:t>Noviembre 2011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" y="-7938"/>
            <a:ext cx="91440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800" b="1" dirty="0" smtClean="0">
                <a:solidFill>
                  <a:srgbClr val="FFFF00"/>
                </a:solidFill>
              </a:rPr>
              <a:t>¿QUIÉN HA CONTRIBUIDO MÁS A LA    SALUD, </a:t>
            </a:r>
            <a:r>
              <a:rPr lang="es-ES" sz="2800" b="1" dirty="0">
                <a:solidFill>
                  <a:srgbClr val="FFFF00"/>
                </a:solidFill>
              </a:rPr>
              <a:t> </a:t>
            </a:r>
            <a:r>
              <a:rPr lang="es-ES" sz="2800" b="1" dirty="0" smtClean="0">
                <a:solidFill>
                  <a:srgbClr val="FFFF00"/>
                </a:solidFill>
              </a:rPr>
              <a:t>    EL ESTADO O LAS ISAPRES EN…?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 smtClean="0">
                <a:solidFill>
                  <a:srgbClr val="FFFF00"/>
                </a:solidFill>
              </a:rPr>
              <a:t>USUARIOS ISAPRE</a:t>
            </a:r>
            <a:endParaRPr lang="es-ES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372257"/>
              </p:ext>
            </p:extLst>
          </p:nvPr>
        </p:nvGraphicFramePr>
        <p:xfrm>
          <a:off x="50800" y="922337"/>
          <a:ext cx="8942388" cy="517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7092280" y="716822"/>
            <a:ext cx="1872209" cy="120001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err="1" smtClean="0">
                <a:solidFill>
                  <a:srgbClr val="FFFF00"/>
                </a:solidFill>
              </a:rPr>
              <a:t>Isapres</a:t>
            </a:r>
            <a:r>
              <a:rPr lang="es-CL" sz="1200" b="1" dirty="0" smtClean="0">
                <a:solidFill>
                  <a:srgbClr val="FFFF00"/>
                </a:solidFill>
              </a:rPr>
              <a:t> mejor que </a:t>
            </a:r>
            <a:r>
              <a:rPr lang="es-CL" sz="1200" b="1" dirty="0" err="1" smtClean="0">
                <a:solidFill>
                  <a:srgbClr val="FFFF00"/>
                </a:solidFill>
              </a:rPr>
              <a:t>Fonasa</a:t>
            </a:r>
            <a:r>
              <a:rPr lang="es-CL" sz="1200" b="1" dirty="0" smtClean="0">
                <a:solidFill>
                  <a:srgbClr val="FFFF00"/>
                </a:solidFill>
              </a:rPr>
              <a:t>   de acuerdo a usuarios de </a:t>
            </a:r>
            <a:r>
              <a:rPr lang="es-CL" sz="1200" b="1" dirty="0" err="1" smtClean="0">
                <a:solidFill>
                  <a:srgbClr val="FFFF00"/>
                </a:solidFill>
              </a:rPr>
              <a:t>Isapres</a:t>
            </a:r>
            <a:endParaRPr lang="en-US" sz="1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4925" y="6099175"/>
            <a:ext cx="91090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s-ES" sz="1000" dirty="0">
                <a:solidFill>
                  <a:srgbClr val="FFFF00"/>
                </a:solidFill>
              </a:rPr>
              <a:t>P. En estos 29 años de existencia de las Isapres. ¿Quién cree Ud. que ha contribuido más, las Isapres o el Estado en los siguientes aspectos…? </a:t>
            </a:r>
          </a:p>
          <a:p>
            <a:pPr eaLnBrk="1" hangingPunct="1">
              <a:lnSpc>
                <a:spcPct val="85000"/>
              </a:lnSpc>
            </a:pPr>
            <a:r>
              <a:rPr lang="es-ES" sz="1000" dirty="0">
                <a:solidFill>
                  <a:srgbClr val="FFFF00"/>
                </a:solidFill>
              </a:rPr>
              <a:t>*Aquí sólo “Isapres”</a:t>
            </a:r>
          </a:p>
          <a:p>
            <a:pPr eaLnBrk="1" hangingPunct="1">
              <a:lnSpc>
                <a:spcPct val="85000"/>
              </a:lnSpc>
            </a:pPr>
            <a:endParaRPr lang="es-ES" sz="1000" dirty="0">
              <a:solidFill>
                <a:srgbClr val="FFFF00"/>
              </a:solidFill>
            </a:endParaRPr>
          </a:p>
          <a:p>
            <a:pPr eaLnBrk="1" hangingPunct="1"/>
            <a:r>
              <a:rPr lang="es-CL" sz="2000" dirty="0">
                <a:solidFill>
                  <a:srgbClr val="FFFF00"/>
                </a:solidFill>
              </a:rPr>
              <a:t>Barómetro </a:t>
            </a:r>
            <a:r>
              <a:rPr lang="es-CL" sz="2000" dirty="0" smtClean="0">
                <a:solidFill>
                  <a:srgbClr val="FFFF00"/>
                </a:solidFill>
              </a:rPr>
              <a:t>de La Salud  </a:t>
            </a:r>
            <a:r>
              <a:rPr lang="es-CL" sz="2000" dirty="0">
                <a:solidFill>
                  <a:srgbClr val="FFFF00"/>
                </a:solidFill>
              </a:rPr>
              <a:t>-  </a:t>
            </a:r>
            <a:r>
              <a:rPr lang="es-CL" sz="2000" dirty="0" smtClean="0">
                <a:solidFill>
                  <a:srgbClr val="FFFF00"/>
                </a:solidFill>
              </a:rPr>
              <a:t>Noviembre 2011</a:t>
            </a:r>
            <a:endParaRPr lang="es-ES" sz="2000" dirty="0">
              <a:solidFill>
                <a:srgbClr val="FFFF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" y="-7938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s-ES" sz="2800" b="1" dirty="0" smtClean="0">
                <a:solidFill>
                  <a:srgbClr val="FFFF00"/>
                </a:solidFill>
              </a:rPr>
              <a:t>¿QUIÉN HA CONTRIBUIDO MÁS A LA    SALUD,  </a:t>
            </a:r>
          </a:p>
          <a:p>
            <a:pPr algn="ctr" eaLnBrk="1" hangingPunct="1">
              <a:spcBef>
                <a:spcPts val="0"/>
              </a:spcBef>
            </a:pPr>
            <a:r>
              <a:rPr lang="es-ES" sz="2800" b="1" dirty="0" smtClean="0">
                <a:solidFill>
                  <a:srgbClr val="FFFF00"/>
                </a:solidFill>
              </a:rPr>
              <a:t>EL ESTADO O LAS ISAPRES EN…?</a:t>
            </a:r>
          </a:p>
          <a:p>
            <a:pPr algn="ctr" eaLnBrk="1" hangingPunct="1">
              <a:spcBef>
                <a:spcPts val="0"/>
              </a:spcBef>
            </a:pPr>
            <a:r>
              <a:rPr lang="es-ES" sz="2800" b="1" dirty="0" smtClean="0">
                <a:solidFill>
                  <a:srgbClr val="FFFF00"/>
                </a:solidFill>
              </a:rPr>
              <a:t> </a:t>
            </a:r>
          </a:p>
          <a:p>
            <a:pPr algn="ctr" eaLnBrk="1" hangingPunct="1">
              <a:spcBef>
                <a:spcPts val="0"/>
              </a:spcBef>
            </a:pPr>
            <a:r>
              <a:rPr lang="es-ES" sz="2000" b="1" dirty="0" smtClean="0">
                <a:solidFill>
                  <a:srgbClr val="FFFF00"/>
                </a:solidFill>
              </a:rPr>
              <a:t>USUARIOS FONASA</a:t>
            </a:r>
            <a:endParaRPr lang="es-ES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189122"/>
              </p:ext>
            </p:extLst>
          </p:nvPr>
        </p:nvGraphicFramePr>
        <p:xfrm>
          <a:off x="50800" y="922337"/>
          <a:ext cx="8942388" cy="517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6516216" y="1084828"/>
            <a:ext cx="1872209" cy="120001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 err="1" smtClean="0">
                <a:solidFill>
                  <a:srgbClr val="FFFF00"/>
                </a:solidFill>
              </a:rPr>
              <a:t>Isapres</a:t>
            </a:r>
            <a:r>
              <a:rPr lang="es-CL" sz="1200" b="1" dirty="0" smtClean="0">
                <a:solidFill>
                  <a:srgbClr val="FFFF00"/>
                </a:solidFill>
              </a:rPr>
              <a:t> mejor que </a:t>
            </a:r>
            <a:r>
              <a:rPr lang="es-CL" sz="1200" b="1" dirty="0" err="1" smtClean="0">
                <a:solidFill>
                  <a:srgbClr val="FFFF00"/>
                </a:solidFill>
              </a:rPr>
              <a:t>Fonasa</a:t>
            </a:r>
            <a:r>
              <a:rPr lang="es-CL" sz="1200" b="1" dirty="0" smtClean="0">
                <a:solidFill>
                  <a:srgbClr val="FFFF00"/>
                </a:solidFill>
              </a:rPr>
              <a:t>   de acuerdo a usuarios de </a:t>
            </a:r>
            <a:r>
              <a:rPr lang="es-CL" sz="1200" b="1" dirty="0" err="1" smtClean="0">
                <a:solidFill>
                  <a:srgbClr val="FFFF00"/>
                </a:solidFill>
              </a:rPr>
              <a:t>Fonasa</a:t>
            </a:r>
            <a:endParaRPr lang="en-US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96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0" y="6111875"/>
            <a:ext cx="7956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chemeClr val="bg1"/>
                </a:solidFill>
              </a:rPr>
              <a:t>P. ¿Ud. ha tenido la intención de cambiarse a otra Isapre y no ha podido por tener una enfermedad preexistente?</a:t>
            </a:r>
          </a:p>
          <a:p>
            <a:pPr eaLnBrk="1" hangingPunct="1"/>
            <a:r>
              <a:rPr lang="es-CL" sz="1000" dirty="0">
                <a:solidFill>
                  <a:schemeClr val="bg1"/>
                </a:solidFill>
              </a:rPr>
              <a:t>P. ¿Ud. ha tenido la intención de cambiarse a una Isapre y no ha podido por tener una enfermedad preexistente?</a:t>
            </a:r>
          </a:p>
          <a:p>
            <a:pPr eaLnBrk="1" hangingPunct="1"/>
            <a:endParaRPr lang="es-CL" sz="1000" dirty="0">
              <a:solidFill>
                <a:schemeClr val="bg1"/>
              </a:solidFill>
            </a:endParaRPr>
          </a:p>
          <a:p>
            <a:pPr eaLnBrk="1" hangingPunct="1"/>
            <a:r>
              <a:rPr lang="es-CL" sz="1000" b="1" dirty="0">
                <a:solidFill>
                  <a:schemeClr val="bg1"/>
                </a:solidFill>
              </a:rPr>
              <a:t>Barómetro de </a:t>
            </a:r>
            <a:r>
              <a:rPr lang="es-CL" sz="1000" b="1" dirty="0" smtClean="0">
                <a:solidFill>
                  <a:schemeClr val="bg1"/>
                </a:solidFill>
              </a:rPr>
              <a:t>la Salud Nº 8: </a:t>
            </a:r>
            <a:r>
              <a:rPr lang="es-CL" sz="1000" b="1" dirty="0">
                <a:solidFill>
                  <a:schemeClr val="bg1"/>
                </a:solidFill>
              </a:rPr>
              <a:t>Asociación de Isapres, </a:t>
            </a:r>
            <a:r>
              <a:rPr lang="es-CL" sz="1000" b="1" dirty="0" smtClean="0">
                <a:solidFill>
                  <a:schemeClr val="bg1"/>
                </a:solidFill>
              </a:rPr>
              <a:t>Noviembre 2011</a:t>
            </a:r>
            <a:endParaRPr lang="es-ES" sz="10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162400"/>
              </p:ext>
            </p:extLst>
          </p:nvPr>
        </p:nvGraphicFramePr>
        <p:xfrm>
          <a:off x="280988" y="1433513"/>
          <a:ext cx="4117975" cy="454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899592" y="5809783"/>
            <a:ext cx="719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>
                <a:solidFill>
                  <a:srgbClr val="C8D6D0"/>
                </a:solidFill>
              </a:rPr>
              <a:t>N=400</a:t>
            </a:r>
          </a:p>
          <a:p>
            <a:pPr eaLnBrk="1" hangingPunct="1"/>
            <a:endParaRPr lang="es-CL" sz="1000">
              <a:solidFill>
                <a:srgbClr val="C8D6D0"/>
              </a:solidFill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0" y="116632"/>
            <a:ext cx="9144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L" sz="3300" b="1" dirty="0">
                <a:solidFill>
                  <a:srgbClr val="FFFF00"/>
                </a:solidFill>
              </a:rPr>
              <a:t>IMPOSIBILIDAD DE CAMBIARSE POR ENFERMEDAD PREEXISTENTE</a:t>
            </a:r>
            <a:endParaRPr lang="es-ES" sz="3300" b="1" dirty="0">
              <a:solidFill>
                <a:srgbClr val="FFFF00"/>
              </a:solidFill>
            </a:endParaRPr>
          </a:p>
        </p:txBody>
      </p:sp>
      <p:sp>
        <p:nvSpPr>
          <p:cNvPr id="54279" name="Rectangle 8"/>
          <p:cNvSpPr>
            <a:spLocks noChangeArrowheads="1"/>
          </p:cNvSpPr>
          <p:nvPr/>
        </p:nvSpPr>
        <p:spPr bwMode="auto">
          <a:xfrm>
            <a:off x="1416050" y="1243013"/>
            <a:ext cx="2808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L" b="1" dirty="0">
                <a:solidFill>
                  <a:srgbClr val="FFFF00"/>
                </a:solidFill>
              </a:rPr>
              <a:t>AFILIADOS ISAPRES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253598"/>
              </p:ext>
            </p:extLst>
          </p:nvPr>
        </p:nvGraphicFramePr>
        <p:xfrm>
          <a:off x="4673600" y="1443038"/>
          <a:ext cx="4117975" cy="454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435600" y="1268413"/>
            <a:ext cx="2808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L" b="1">
                <a:solidFill>
                  <a:srgbClr val="FFFF00"/>
                </a:solidFill>
              </a:rPr>
              <a:t>AFILIADOS FONASA</a:t>
            </a:r>
          </a:p>
        </p:txBody>
      </p:sp>
      <p:sp>
        <p:nvSpPr>
          <p:cNvPr id="54281" name="Text Box 4"/>
          <p:cNvSpPr txBox="1">
            <a:spLocks noChangeArrowheads="1"/>
          </p:cNvSpPr>
          <p:nvPr/>
        </p:nvSpPr>
        <p:spPr bwMode="auto">
          <a:xfrm>
            <a:off x="3201221" y="5809783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rgbClr val="C8D6D0"/>
                </a:solidFill>
              </a:rPr>
              <a:t>N=400</a:t>
            </a:r>
          </a:p>
          <a:p>
            <a:pPr eaLnBrk="1" hangingPunct="1"/>
            <a:endParaRPr lang="es-CL" sz="1000" dirty="0">
              <a:solidFill>
                <a:srgbClr val="C8D6D0"/>
              </a:solidFill>
            </a:endParaRPr>
          </a:p>
        </p:txBody>
      </p:sp>
      <p:sp>
        <p:nvSpPr>
          <p:cNvPr id="54283" name="Text Box 4"/>
          <p:cNvSpPr txBox="1">
            <a:spLocks noChangeArrowheads="1"/>
          </p:cNvSpPr>
          <p:nvPr/>
        </p:nvSpPr>
        <p:spPr bwMode="auto">
          <a:xfrm>
            <a:off x="5652120" y="5805488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rgbClr val="C8D6D0"/>
                </a:solidFill>
              </a:rPr>
              <a:t>N=300</a:t>
            </a:r>
          </a:p>
          <a:p>
            <a:pPr eaLnBrk="1" hangingPunct="1"/>
            <a:endParaRPr lang="es-CL" sz="1000" dirty="0">
              <a:solidFill>
                <a:srgbClr val="C8D6D0"/>
              </a:solidFill>
            </a:endParaRPr>
          </a:p>
        </p:txBody>
      </p:sp>
      <p:sp>
        <p:nvSpPr>
          <p:cNvPr id="54284" name="Text Box 4"/>
          <p:cNvSpPr txBox="1">
            <a:spLocks noChangeArrowheads="1"/>
          </p:cNvSpPr>
          <p:nvPr/>
        </p:nvSpPr>
        <p:spPr bwMode="auto">
          <a:xfrm>
            <a:off x="7452519" y="5809783"/>
            <a:ext cx="719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rgbClr val="C8D6D0"/>
                </a:solidFill>
              </a:rPr>
              <a:t>N=300</a:t>
            </a:r>
          </a:p>
          <a:p>
            <a:pPr eaLnBrk="1" hangingPunct="1"/>
            <a:endParaRPr lang="es-CL" sz="1000" dirty="0">
              <a:solidFill>
                <a:srgbClr val="C8D6D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93238" y="5809783"/>
            <a:ext cx="719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rgbClr val="C8D6D0"/>
                </a:solidFill>
              </a:rPr>
              <a:t>N=400</a:t>
            </a:r>
          </a:p>
          <a:p>
            <a:pPr eaLnBrk="1" hangingPunct="1"/>
            <a:endParaRPr lang="es-CL" sz="1000" dirty="0">
              <a:solidFill>
                <a:srgbClr val="C8D6D0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587847" y="5809782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1000" dirty="0">
                <a:solidFill>
                  <a:srgbClr val="C8D6D0"/>
                </a:solidFill>
              </a:rPr>
              <a:t>N=300</a:t>
            </a:r>
          </a:p>
          <a:p>
            <a:pPr eaLnBrk="1" hangingPunct="1"/>
            <a:endParaRPr lang="es-CL" sz="1000" dirty="0">
              <a:solidFill>
                <a:srgbClr val="C8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34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38648</TotalTime>
  <Words>1031</Words>
  <Application>Microsoft Office PowerPoint</Application>
  <PresentationFormat>Letter Paper (8.5x11 in)</PresentationFormat>
  <Paragraphs>129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Design</vt:lpstr>
      <vt:lpstr>PowerPoint Presentation</vt:lpstr>
      <vt:lpstr>PowerPoint Presentation</vt:lpstr>
      <vt:lpstr>PowerPoint Presentation</vt:lpstr>
      <vt:lpstr>PowerPoint Presentation</vt:lpstr>
      <vt:lpstr>ISAPRE Y FONASA - 2011  Evaluado por sus respectivos usuarios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MUCHAS GRACIAS</vt:lpstr>
    </vt:vector>
  </TitlesOfParts>
  <Company>mori chile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 lagos</dc:creator>
  <cp:lastModifiedBy>Martita's 7th Vaio</cp:lastModifiedBy>
  <cp:revision>5038</cp:revision>
  <dcterms:created xsi:type="dcterms:W3CDTF">2003-08-12T20:04:43Z</dcterms:created>
  <dcterms:modified xsi:type="dcterms:W3CDTF">2011-11-17T11:48:52Z</dcterms:modified>
</cp:coreProperties>
</file>